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Lst>
  <p:sldSz cy="6858000" cx="9144000"/>
  <p:notesSz cx="6858000" cy="9144000"/>
  <p:embeddedFontLst>
    <p:embeddedFont>
      <p:font typeface="Garamond"/>
      <p:regular r:id="rId240"/>
      <p:bold r:id="rId241"/>
      <p:italic r:id="rId242"/>
      <p:boldItalic r:id="rId243"/>
    </p:embeddedFont>
    <p:embeddedFont>
      <p:font typeface="Arimo"/>
      <p:regular r:id="rId244"/>
      <p:bold r:id="rId245"/>
      <p:italic r:id="rId246"/>
      <p:boldItalic r:id="rId247"/>
    </p:embeddedFont>
    <p:embeddedFont>
      <p:font typeface="Book Antiqua"/>
      <p:regular r:id="rId248"/>
      <p:bold r:id="rId249"/>
      <p:italic r:id="rId250"/>
      <p:boldItalic r:id="rId251"/>
    </p:embeddedFont>
    <p:embeddedFont>
      <p:font typeface="Libre Baskerville"/>
      <p:regular r:id="rId252"/>
      <p:bold r:id="rId253"/>
      <p:italic r:id="rId254"/>
    </p:embeddedFont>
    <p:embeddedFont>
      <p:font typeface="Century Gothic"/>
      <p:regular r:id="rId255"/>
      <p:bold r:id="rId256"/>
      <p:italic r:id="rId257"/>
      <p:boldItalic r:id="rId2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E63D87-3727-4287-8520-4F659FB84375}">
  <a:tblStyle styleId="{86E63D87-3727-4287-8520-4F659FB8437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258" Type="http://schemas.openxmlformats.org/officeDocument/2006/relationships/font" Target="fonts/CenturyGothic-boldItalic.fntdata"/><Relationship Id="rId132" Type="http://schemas.openxmlformats.org/officeDocument/2006/relationships/slide" Target="slides/slide125.xml"/><Relationship Id="rId253" Type="http://schemas.openxmlformats.org/officeDocument/2006/relationships/font" Target="fonts/LibreBaskerville-bold.fntdata"/><Relationship Id="rId131" Type="http://schemas.openxmlformats.org/officeDocument/2006/relationships/slide" Target="slides/slide124.xml"/><Relationship Id="rId252" Type="http://schemas.openxmlformats.org/officeDocument/2006/relationships/font" Target="fonts/LibreBaskerville-regular.fntdata"/><Relationship Id="rId130" Type="http://schemas.openxmlformats.org/officeDocument/2006/relationships/slide" Target="slides/slide123.xml"/><Relationship Id="rId251" Type="http://schemas.openxmlformats.org/officeDocument/2006/relationships/font" Target="fonts/BookAntiqua-boldItalic.fntdata"/><Relationship Id="rId250" Type="http://schemas.openxmlformats.org/officeDocument/2006/relationships/font" Target="fonts/BookAntiqua-italic.fntdata"/><Relationship Id="rId136" Type="http://schemas.openxmlformats.org/officeDocument/2006/relationships/slide" Target="slides/slide129.xml"/><Relationship Id="rId257" Type="http://schemas.openxmlformats.org/officeDocument/2006/relationships/font" Target="fonts/CenturyGothic-italic.fntdata"/><Relationship Id="rId135" Type="http://schemas.openxmlformats.org/officeDocument/2006/relationships/slide" Target="slides/slide128.xml"/><Relationship Id="rId256" Type="http://schemas.openxmlformats.org/officeDocument/2006/relationships/font" Target="fonts/CenturyGothic-bold.fntdata"/><Relationship Id="rId134" Type="http://schemas.openxmlformats.org/officeDocument/2006/relationships/slide" Target="slides/slide127.xml"/><Relationship Id="rId255" Type="http://schemas.openxmlformats.org/officeDocument/2006/relationships/font" Target="fonts/CenturyGothic-regular.fntdata"/><Relationship Id="rId133" Type="http://schemas.openxmlformats.org/officeDocument/2006/relationships/slide" Target="slides/slide126.xml"/><Relationship Id="rId254" Type="http://schemas.openxmlformats.org/officeDocument/2006/relationships/font" Target="fonts/LibreBaskerville-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font" Target="fonts/BookAntiqua-bold.fntdata"/><Relationship Id="rId127" Type="http://schemas.openxmlformats.org/officeDocument/2006/relationships/slide" Target="slides/slide120.xml"/><Relationship Id="rId248" Type="http://schemas.openxmlformats.org/officeDocument/2006/relationships/font" Target="fonts/BookAntiqua-regular.fntdata"/><Relationship Id="rId126" Type="http://schemas.openxmlformats.org/officeDocument/2006/relationships/slide" Target="slides/slide119.xml"/><Relationship Id="rId247" Type="http://schemas.openxmlformats.org/officeDocument/2006/relationships/font" Target="fonts/Arimo-boldItalic.fntdata"/><Relationship Id="rId121" Type="http://schemas.openxmlformats.org/officeDocument/2006/relationships/slide" Target="slides/slide114.xml"/><Relationship Id="rId242" Type="http://schemas.openxmlformats.org/officeDocument/2006/relationships/font" Target="fonts/Garamond-italic.fntdata"/><Relationship Id="rId120" Type="http://schemas.openxmlformats.org/officeDocument/2006/relationships/slide" Target="slides/slide113.xml"/><Relationship Id="rId241" Type="http://schemas.openxmlformats.org/officeDocument/2006/relationships/font" Target="fonts/Garamond-bold.fntdata"/><Relationship Id="rId240" Type="http://schemas.openxmlformats.org/officeDocument/2006/relationships/font" Target="fonts/Garamond-regular.fntdata"/><Relationship Id="rId125" Type="http://schemas.openxmlformats.org/officeDocument/2006/relationships/slide" Target="slides/slide118.xml"/><Relationship Id="rId246" Type="http://schemas.openxmlformats.org/officeDocument/2006/relationships/font" Target="fonts/Arimo-italic.fntdata"/><Relationship Id="rId124" Type="http://schemas.openxmlformats.org/officeDocument/2006/relationships/slide" Target="slides/slide117.xml"/><Relationship Id="rId245" Type="http://schemas.openxmlformats.org/officeDocument/2006/relationships/font" Target="fonts/Arimo-bold.fntdata"/><Relationship Id="rId123" Type="http://schemas.openxmlformats.org/officeDocument/2006/relationships/slide" Target="slides/slide116.xml"/><Relationship Id="rId244" Type="http://schemas.openxmlformats.org/officeDocument/2006/relationships/font" Target="fonts/Arimo-regular.fntdata"/><Relationship Id="rId122" Type="http://schemas.openxmlformats.org/officeDocument/2006/relationships/slide" Target="slides/slide115.xml"/><Relationship Id="rId243" Type="http://schemas.openxmlformats.org/officeDocument/2006/relationships/font" Target="fonts/Garamond-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00: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589" name="Google Shape;1589;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90" name="Google Shape;1590;p10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591" name="Google Shape;1591;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92" name="Google Shape;1592;p10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10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599" name="Google Shape;1599;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00" name="Google Shape;1600;p10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01" name="Google Shape;1601;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02" name="Google Shape;1602;p10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0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09" name="Google Shape;1609;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10" name="Google Shape;1610;p10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11" name="Google Shape;1611;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12" name="Google Shape;1612;p10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0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26" name="Google Shape;1626;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27" name="Google Shape;1627;p10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28" name="Google Shape;162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29" name="Google Shape;1629;p10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0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40" name="Google Shape;1640;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41" name="Google Shape;1641;p10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42" name="Google Shape;164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43" name="Google Shape;1643;p10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05: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50" name="Google Shape;1650;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51" name="Google Shape;1651;p10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52" name="Google Shape;165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53" name="Google Shape;1653;p10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06: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60" name="Google Shape;1660;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61" name="Google Shape;1661;p106: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62" name="Google Shape;166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3" name="Google Shape;1663;p106: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107: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70" name="Google Shape;1670;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71" name="Google Shape;1671;p10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72" name="Google Shape;167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73" name="Google Shape;1673;p10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0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80" name="Google Shape;1680;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81" name="Google Shape;1681;p10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82" name="Google Shape;1682;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3" name="Google Shape;1683;p10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0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690" name="Google Shape;1690;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91" name="Google Shape;1691;p10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692" name="Google Shape;169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93" name="Google Shape;1693;p10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10: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703" name="Google Shape;1703;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04" name="Google Shape;1704;p11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705" name="Google Shape;170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06" name="Google Shape;1706;p11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1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713" name="Google Shape;1713;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14" name="Google Shape;1714;p11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715" name="Google Shape;1715;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16" name="Google Shape;1716;p11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11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723" name="Google Shape;1723;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24" name="Google Shape;1724;p11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725" name="Google Shape;172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26" name="Google Shape;1726;p11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11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733" name="Google Shape;1733;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34" name="Google Shape;1734;p11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735" name="Google Shape;1735;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36" name="Google Shape;1736;p11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1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743" name="Google Shape;1743;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44" name="Google Shape;1744;p11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745" name="Google Shape;1745;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46" name="Google Shape;1746;p11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2" name="Google Shape;1762;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9" name="Google Shape;1769;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7" name="Google Shape;1777;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5" name="Google Shape;1785;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4" name="Google Shape;179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2" name="Google Shape;1802;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0" name="Google Shape;1810;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8" name="Google Shape;1818;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6" name="Google Shape;1826;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4" name="Google Shape;1834;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2" name="Google Shape;1842;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0" name="Google Shape;1850;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8" name="Google Shape;1858;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6" name="Google Shape;1866;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4" name="Google Shape;1874;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2" name="Google Shape;1882;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0" name="Google Shape;1890;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8" name="Google Shape;1898;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6" name="Google Shape;1906;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4" name="Google Shape;1914;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2" name="Google Shape;192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0" name="Google Shape;193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8" name="Google Shape;193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6" name="Google Shape;194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4" name="Google Shape;1954;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2" name="Google Shape;1962;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0" name="Google Shape;197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8" name="Google Shape;1978;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7" name="Google Shape;1987;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5" name="Google Shape;1995;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3" name="Google Shape;2013;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1" name="Google Shape;2021;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9" name="Google Shape;2029;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7" name="Google Shape;2037;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5" name="Google Shape;2045;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4" name="Google Shape;32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3" name="Google Shape;205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3" name="Google Shape;2063;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1" name="Google Shape;2071;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9" name="Google Shape;2079;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5" name="Google Shape;2085;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9" name="Google Shape;209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9" name="Google Shape;210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7" name="Google Shape;2117;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5" name="Google Shape;2125;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3" name="Google Shape;2133;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1" name="Google Shape;2141;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9" name="Google Shape;2149;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7" name="Google Shape;215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5" name="Google Shape;2165;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3" name="Google Shape;2173;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1" name="Google Shape;2181;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9" name="Google Shape;2189;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7" name="Google Shape;2197;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5" name="Google Shape;2205;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3" name="Google Shape;2213;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4" name="Google Shape;2224;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5" name="Google Shape;2235;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4" name="Google Shape;2244;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2" name="Google Shape;2252;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0" name="Google Shape;2260;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8" name="Google Shape;2268;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6" name="Google Shape;2276;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4" name="Google Shape;2284;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2" name="Google Shape;2292;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1" name="Google Shape;2301;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2" name="Google Shape;2302;p1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0" name="Google Shape;2310;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8" name="Google Shape;2318;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6" name="Google Shape;2326;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4" name="Google Shape;2334;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3" name="Google Shape;2343;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1" name="Google Shape;2351;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9" name="Google Shape;2359;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7" name="Google Shape;2367;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6" name="Google Shape;2376;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5" name="Google Shape;2385;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2" name="Google Shape;35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3" name="Google Shape;2393;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1" name="Google Shape;2401;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9" name="Google Shape;2409;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7" name="Google Shape;2417;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5" name="Google Shape;2425;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3" name="Google Shape;2433;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2" name="Google Shape;2442;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1" name="Google Shape;2451;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2" name="Google Shape;2462;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2" name="Google Shape;2472;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2" name="Google Shape;2482;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2" name="Google Shape;2492;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2" name="Google Shape;2502;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2" name="Google Shape;2512;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2" name="Google Shape;2522;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2" name="Google Shape;2532;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2" name="Google Shape;2542;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2" name="Google Shape;2552;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2" name="Google Shape;2562;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2" name="Google Shape;2572;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1" name="Google Shape;2581;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1" name="Google Shape;2591;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1" name="Google Shape;2601;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p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1" name="Google Shape;2611;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p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1" name="Google Shape;2621;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1" name="Google Shape;2631;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p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0" name="Google Shape;2640;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8" name="Google Shape;2648;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p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6" name="Google Shape;2656;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5" name="Google Shape;2665;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 name="Google Shape;37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p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6" name="Google Shape;2676;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p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3" name="Google Shape;2693;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p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2" name="Google Shape;2702;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1" name="Google Shape;2711;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p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1" name="Google Shape;2721;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1" name="Google Shape;2731;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1" name="Google Shape;2741;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p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1" name="Google Shape;2751;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p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3" name="Google Shape;2763;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p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4" name="Google Shape;2774;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 name="Google Shape;38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p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6" name="Google Shape;2786;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p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8" name="Google Shape;2798;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p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0" name="Google Shape;2810;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8" name="Google Shape;39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0" name="Google Shape;44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4" name="Google Shape;4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8" name="Google Shape;46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2" name="Google Shape;48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6" name="Google Shape;49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3" name="Google Shape;50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7" name="Google Shape;51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4" name="Google Shape;52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1" name="Google Shape;53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8" name="Google Shape;53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 name="Google Shape;54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2" name="Google Shape;55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6" name="Google Shape;56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3" name="Google Shape;57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8" name="Google Shape;58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5" name="Google Shape;59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0" name="Google Shape;61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8" name="Google Shape;61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5" name="Google Shape;62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1" name="Google Shape;63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8" name="Google Shape;63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9" name="Google Shape;64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 name="Google Shape;71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 name="Google Shape;71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0" name="Google Shape;74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9" name="Google Shape;76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2" name="Google Shape;7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6" name="Google Shape;81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5" name="Google Shape;83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0" name="Google Shape;86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0" name="Google Shape;90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0" name="Google Shape;93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4" name="Google Shape;95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5" name="Google Shape;97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9" name="Google Shape;98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3" name="Google Shape;100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5" name="Google Shape;1255;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4" name="Google Shape;126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7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271" name="Google Shape;1271;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72" name="Google Shape;1272;p78:notes"/>
          <p:cNvSpPr txBox="1"/>
          <p:nvPr/>
        </p:nvSpPr>
        <p:spPr>
          <a:xfrm>
            <a:off x="3884613"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273" name="Google Shape;127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74" name="Google Shape;1274;p78:notes"/>
          <p:cNvSpPr txBox="1"/>
          <p:nvPr>
            <p:ph idx="1" type="body"/>
          </p:nvPr>
        </p:nvSpPr>
        <p:spPr>
          <a:xfrm>
            <a:off x="914400" y="4343400"/>
            <a:ext cx="50292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7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280" name="Google Shape;1280;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81" name="Google Shape;1281;p7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282" name="Google Shape;128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83" name="Google Shape;1283;p7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80: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292" name="Google Shape;1292;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93" name="Google Shape;1293;p8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294" name="Google Shape;1294;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95" name="Google Shape;1295;p8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8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03" name="Google Shape;1303;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04" name="Google Shape;1304;p8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05" name="Google Shape;130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06" name="Google Shape;1306;p8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8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13" name="Google Shape;1313;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14" name="Google Shape;1314;p8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15" name="Google Shape;1315;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16" name="Google Shape;1316;p8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8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23" name="Google Shape;1323;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24" name="Google Shape;1324;p8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25" name="Google Shape;132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26" name="Google Shape;1326;p8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8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33" name="Google Shape;1333;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34" name="Google Shape;1334;p8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35" name="Google Shape;133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36" name="Google Shape;1336;p8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85: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79" name="Google Shape;1379;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80" name="Google Shape;1380;p8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81" name="Google Shape;138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82" name="Google Shape;1382;p8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89" name="Google Shape;1389;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0" name="Google Shape;1390;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87: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397" name="Google Shape;1397;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98" name="Google Shape;1398;p8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399" name="Google Shape;139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00" name="Google Shape;1400;p8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07" name="Google Shape;1407;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8" name="Google Shape;1408;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8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15" name="Google Shape;1415;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16" name="Google Shape;1416;p8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17" name="Google Shape;141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18" name="Google Shape;1418;p8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90: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25" name="Google Shape;1425;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26" name="Google Shape;1426;p90: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27" name="Google Shape;1427;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28" name="Google Shape;1428;p9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9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35" name="Google Shape;1435;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36" name="Google Shape;1436;p91: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37" name="Google Shape;143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8" name="Google Shape;1438;p9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9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49" name="Google Shape;1449;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50" name="Google Shape;1450;p92: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51" name="Google Shape;145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52" name="Google Shape;1452;p9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93: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59" name="Google Shape;1459;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60" name="Google Shape;1460;p93: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61" name="Google Shape;146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62" name="Google Shape;1462;p93: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94: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69" name="Google Shape;1469;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70" name="Google Shape;1470;p94: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71" name="Google Shape;147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72" name="Google Shape;1472;p9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95: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483" name="Google Shape;1483;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84" name="Google Shape;1484;p95: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485" name="Google Shape;148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6" name="Google Shape;1486;p95: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4" name="Google Shape;1494;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97: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548" name="Google Shape;1548;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49" name="Google Shape;1549;p97: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550" name="Google Shape;155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51" name="Google Shape;1551;p9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9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558" name="Google Shape;1558;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59" name="Google Shape;1559;p98: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560" name="Google Shape;156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61" name="Google Shape;1561;p9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9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8.#</a:t>
            </a:r>
            <a:endParaRPr/>
          </a:p>
        </p:txBody>
      </p:sp>
      <p:sp>
        <p:nvSpPr>
          <p:cNvPr id="1568" name="Google Shape;1568;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69" name="Google Shape;1569;p99:notes"/>
          <p:cNvSpPr txBox="1"/>
          <p:nvPr/>
        </p:nvSpPr>
        <p:spPr>
          <a:xfrm>
            <a:off x="0" y="8685213"/>
            <a:ext cx="2971800" cy="457200"/>
          </a:xfrm>
          <a:prstGeom prst="rect">
            <a:avLst/>
          </a:prstGeom>
          <a:noFill/>
          <a:ln>
            <a:noFill/>
          </a:ln>
        </p:spPr>
        <p:txBody>
          <a:bodyPr anchorCtr="0" anchor="b"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8.#</a:t>
            </a:r>
            <a:endParaRPr/>
          </a:p>
        </p:txBody>
      </p:sp>
      <p:sp>
        <p:nvSpPr>
          <p:cNvPr id="1570" name="Google Shape;1570;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71" name="Google Shape;1571;p9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217420" y="-160020"/>
            <a:ext cx="4709160" cy="82296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5" name="Google Shape;75;p11"/>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3"/>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1" name="Google Shape;81;p12"/>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9" name="Google Shape;99;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02" name="Shape 102"/>
        <p:cNvGrpSpPr/>
        <p:nvPr/>
      </p:nvGrpSpPr>
      <p:grpSpPr>
        <a:xfrm>
          <a:off x="0" y="0"/>
          <a:ext cx="0" cy="0"/>
          <a:chOff x="0" y="0"/>
          <a:chExt cx="0" cy="0"/>
        </a:xfrm>
      </p:grpSpPr>
      <p:pic>
        <p:nvPicPr>
          <p:cNvPr descr="SRMIST LOGO.png" id="103" name="Google Shape;103;p16"/>
          <p:cNvPicPr preferRelativeResize="0"/>
          <p:nvPr/>
        </p:nvPicPr>
        <p:blipFill rotWithShape="1">
          <a:blip r:embed="rId2">
            <a:alphaModFix/>
          </a:blip>
          <a:srcRect b="0" l="0" r="0" t="0"/>
          <a:stretch/>
        </p:blipFill>
        <p:spPr>
          <a:xfrm>
            <a:off x="7467600" y="0"/>
            <a:ext cx="1676400" cy="619125"/>
          </a:xfrm>
          <a:prstGeom prst="rect">
            <a:avLst/>
          </a:prstGeom>
          <a:noFill/>
          <a:ln>
            <a:noFill/>
          </a:ln>
        </p:spPr>
      </p:pic>
      <p:sp>
        <p:nvSpPr>
          <p:cNvPr id="104" name="Google Shape;104;p16"/>
          <p:cNvSpPr txBox="1"/>
          <p:nvPr>
            <p:ph type="title"/>
          </p:nvPr>
        </p:nvSpPr>
        <p:spPr>
          <a:xfrm>
            <a:off x="533400" y="609600"/>
            <a:ext cx="81534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 name="Google Shape;105;p16"/>
          <p:cNvSpPr txBox="1"/>
          <p:nvPr>
            <p:ph idx="1" type="body"/>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 name="Google Shape;111;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3" name="Google Shape;113;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sp>
        <p:nvSpPr>
          <p:cNvPr id="126" name="Google Shape;126;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7" name="Google Shape;127;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28" name="Google Shape;12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 name="Shape 131"/>
        <p:cNvGrpSpPr/>
        <p:nvPr/>
      </p:nvGrpSpPr>
      <p:grpSpPr>
        <a:xfrm>
          <a:off x="0" y="0"/>
          <a:ext cx="0" cy="0"/>
          <a:chOff x="0" y="0"/>
          <a:chExt cx="0" cy="0"/>
        </a:xfrm>
      </p:grpSpPr>
      <p:sp>
        <p:nvSpPr>
          <p:cNvPr id="132" name="Google Shape;13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4" name="Google Shape;134;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5" name="Google Shape;135;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6" name="Google Shape;136;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7" name="Google Shape;1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422030" y="1371600"/>
            <a:ext cx="8229600" cy="1828800"/>
          </a:xfrm>
          <a:prstGeom prst="rect">
            <a:avLst/>
          </a:prstGeom>
          <a:noFill/>
          <a:ln>
            <a:noFill/>
          </a:ln>
        </p:spPr>
        <p:txBody>
          <a:bodyPr anchorCtr="0" anchor="b" bIns="0" lIns="45700" spcFirstLastPara="1" rIns="45700" wrap="square" tIns="0">
            <a:normAutofit/>
          </a:bodyPr>
          <a:lstStyle>
            <a:lvl1pPr lvl="0" algn="ctr">
              <a:spcBef>
                <a:spcPts val="0"/>
              </a:spcBef>
              <a:spcAft>
                <a:spcPts val="0"/>
              </a:spcAft>
              <a:buClr>
                <a:srgbClr val="8CAADD"/>
              </a:buClr>
              <a:buSzPts val="3600"/>
              <a:buFont typeface="Lucida Sans"/>
              <a:buNone/>
              <a:defRPr b="1" sz="3600" cap="none">
                <a:solidFill>
                  <a:srgbClr val="8CAAD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
          <p:cNvSpPr txBox="1"/>
          <p:nvPr>
            <p:ph idx="1" type="subTitle"/>
          </p:nvPr>
        </p:nvSpPr>
        <p:spPr>
          <a:xfrm>
            <a:off x="1371600" y="3331698"/>
            <a:ext cx="6400800" cy="17526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1365"/>
              <a:buNone/>
              <a:defRPr>
                <a:solidFill>
                  <a:schemeClr val="lt1"/>
                </a:solidFill>
              </a:defRPr>
            </a:lvl1pPr>
            <a:lvl2pPr lvl="1" algn="ctr">
              <a:spcBef>
                <a:spcPts val="360"/>
              </a:spcBef>
              <a:spcAft>
                <a:spcPts val="0"/>
              </a:spcAft>
              <a:buSzPts val="1440"/>
              <a:buNone/>
              <a:defRPr/>
            </a:lvl2pPr>
            <a:lvl3pPr lvl="2" algn="ctr">
              <a:spcBef>
                <a:spcPts val="360"/>
              </a:spcBef>
              <a:spcAft>
                <a:spcPts val="0"/>
              </a:spcAft>
              <a:buSzPts val="171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 name="Google Shape;142;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43" name="Google Shape;143;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4" name="Google Shape;14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23"/>
          <p:cNvSpPr/>
          <p:nvPr>
            <p:ph idx="2" type="pic"/>
          </p:nvPr>
        </p:nvSpPr>
        <p:spPr>
          <a:xfrm>
            <a:off x="1792288" y="612775"/>
            <a:ext cx="5486400" cy="4114800"/>
          </a:xfrm>
          <a:prstGeom prst="rect">
            <a:avLst/>
          </a:prstGeom>
          <a:noFill/>
          <a:ln>
            <a:noFill/>
          </a:ln>
        </p:spPr>
      </p:sp>
      <p:sp>
        <p:nvSpPr>
          <p:cNvPr id="150" name="Google Shape;150;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1" name="Google Shape;1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6" name="Google Shape;156;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 name="Google Shape;162;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3" name="Google Shape;163;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 name="Google Shape;28;p4"/>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1600200" y="609600"/>
            <a:ext cx="7086600" cy="1828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Clr>
                <a:srgbClr val="6892CD"/>
              </a:buClr>
              <a:buSzPts val="3600"/>
              <a:buFont typeface="Lucida Sans"/>
              <a:buNone/>
              <a:defRPr b="1" sz="3600" cap="none">
                <a:solidFill>
                  <a:srgbClr val="6892CD"/>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1600200" y="2507786"/>
            <a:ext cx="7086600" cy="1509712"/>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SzPts val="975"/>
              <a:buNone/>
              <a:defRPr sz="1500">
                <a:solidFill>
                  <a:schemeClr val="lt1"/>
                </a:solidFill>
              </a:defRPr>
            </a:lvl1pPr>
            <a:lvl2pPr indent="-228600" lvl="1" marL="914400" algn="l">
              <a:spcBef>
                <a:spcPts val="270"/>
              </a:spcBef>
              <a:spcAft>
                <a:spcPts val="0"/>
              </a:spcAft>
              <a:buSzPts val="1080"/>
              <a:buNone/>
              <a:defRPr sz="1350">
                <a:solidFill>
                  <a:schemeClr val="lt1"/>
                </a:solidFill>
              </a:defRPr>
            </a:lvl2pPr>
            <a:lvl3pPr indent="-228600" lvl="2" marL="1371600" algn="l">
              <a:spcBef>
                <a:spcPts val="240"/>
              </a:spcBef>
              <a:spcAft>
                <a:spcPts val="0"/>
              </a:spcAft>
              <a:buSzPts val="1140"/>
              <a:buNone/>
              <a:defRPr sz="1200">
                <a:solidFill>
                  <a:schemeClr val="lt1"/>
                </a:solidFill>
              </a:defRPr>
            </a:lvl3pPr>
            <a:lvl4pPr indent="-228600" lvl="3" marL="1828800" algn="l">
              <a:spcBef>
                <a:spcPts val="210"/>
              </a:spcBef>
              <a:spcAft>
                <a:spcPts val="0"/>
              </a:spcAft>
              <a:buSzPts val="1050"/>
              <a:buNone/>
              <a:defRPr sz="1050">
                <a:solidFill>
                  <a:schemeClr val="lt1"/>
                </a:solidFill>
              </a:defRPr>
            </a:lvl4pPr>
            <a:lvl5pPr indent="-228600" lvl="4" marL="2286000" algn="l">
              <a:spcBef>
                <a:spcPts val="210"/>
              </a:spcBef>
              <a:spcAft>
                <a:spcPts val="0"/>
              </a:spcAft>
              <a:buSzPts val="1050"/>
              <a:buNone/>
              <a:defRPr sz="105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4" name="Google Shape;34;p5"/>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rmAutofit/>
          </a:bodyPr>
          <a:lstStyle>
            <a:lvl1pPr indent="-309086" lvl="0" marL="457200" algn="l">
              <a:spcBef>
                <a:spcPts val="390"/>
              </a:spcBef>
              <a:spcAft>
                <a:spcPts val="0"/>
              </a:spcAft>
              <a:buSzPts val="1268"/>
              <a:buChar char="▣"/>
              <a:defRPr sz="1950"/>
            </a:lvl1pPr>
            <a:lvl2pPr indent="-320040" lvl="1" marL="914400" algn="l">
              <a:spcBef>
                <a:spcPts val="360"/>
              </a:spcBef>
              <a:spcAft>
                <a:spcPts val="0"/>
              </a:spcAft>
              <a:buSzPts val="1440"/>
              <a:buChar char="◼"/>
              <a:defRPr sz="1800"/>
            </a:lvl2pPr>
            <a:lvl3pPr indent="-319087" lvl="2" marL="1371600" algn="l">
              <a:spcBef>
                <a:spcPts val="300"/>
              </a:spcBef>
              <a:spcAft>
                <a:spcPts val="0"/>
              </a:spcAft>
              <a:buSzPts val="1425"/>
              <a:buChar char="🢭"/>
              <a:defRPr sz="1500"/>
            </a:lvl3pPr>
            <a:lvl4pPr indent="-314325" lvl="3" marL="1828800" algn="l">
              <a:spcBef>
                <a:spcPts val="270"/>
              </a:spcBef>
              <a:spcAft>
                <a:spcPts val="0"/>
              </a:spcAft>
              <a:buSzPts val="1350"/>
              <a:buChar char="🢝"/>
              <a:defRPr sz="1350"/>
            </a:lvl4pPr>
            <a:lvl5pPr indent="-314325" lvl="4" marL="2286000" algn="l">
              <a:spcBef>
                <a:spcPts val="270"/>
              </a:spcBef>
              <a:spcAft>
                <a:spcPts val="0"/>
              </a:spcAft>
              <a:buSzPts val="1350"/>
              <a:buChar char="■"/>
              <a:defRPr sz="135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6"/>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rmAutofit/>
          </a:bodyPr>
          <a:lstStyle>
            <a:lvl1pPr indent="-309086" lvl="0" marL="457200" algn="l">
              <a:spcBef>
                <a:spcPts val="390"/>
              </a:spcBef>
              <a:spcAft>
                <a:spcPts val="0"/>
              </a:spcAft>
              <a:buSzPts val="1268"/>
              <a:buChar char="▣"/>
              <a:defRPr sz="1950"/>
            </a:lvl1pPr>
            <a:lvl2pPr indent="-320040" lvl="1" marL="914400" algn="l">
              <a:spcBef>
                <a:spcPts val="360"/>
              </a:spcBef>
              <a:spcAft>
                <a:spcPts val="0"/>
              </a:spcAft>
              <a:buSzPts val="1440"/>
              <a:buChar char="◼"/>
              <a:defRPr sz="1800"/>
            </a:lvl2pPr>
            <a:lvl3pPr indent="-319087" lvl="2" marL="1371600" algn="l">
              <a:spcBef>
                <a:spcPts val="300"/>
              </a:spcBef>
              <a:spcAft>
                <a:spcPts val="0"/>
              </a:spcAft>
              <a:buSzPts val="1425"/>
              <a:buChar char="🢭"/>
              <a:defRPr sz="1500"/>
            </a:lvl3pPr>
            <a:lvl4pPr indent="-314325" lvl="3" marL="1828800" algn="l">
              <a:spcBef>
                <a:spcPts val="270"/>
              </a:spcBef>
              <a:spcAft>
                <a:spcPts val="0"/>
              </a:spcAft>
              <a:buSzPts val="1350"/>
              <a:buChar char="🢝"/>
              <a:defRPr sz="1350"/>
            </a:lvl4pPr>
            <a:lvl5pPr indent="-314325" lvl="4" marL="2286000" algn="l">
              <a:spcBef>
                <a:spcPts val="270"/>
              </a:spcBef>
              <a:spcAft>
                <a:spcPts val="0"/>
              </a:spcAft>
              <a:buSzPts val="1350"/>
              <a:buChar char="■"/>
              <a:defRPr sz="135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1" name="Google Shape;41;p6"/>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3075"/>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170"/>
              <a:buNone/>
              <a:defRPr b="0" sz="1800" cap="none">
                <a:solidFill>
                  <a:schemeClr val="lt1"/>
                </a:solidFill>
              </a:defRPr>
            </a:lvl1pPr>
            <a:lvl2pPr indent="-228600" lvl="1" marL="914400" algn="l">
              <a:spcBef>
                <a:spcPts val="300"/>
              </a:spcBef>
              <a:spcAft>
                <a:spcPts val="0"/>
              </a:spcAft>
              <a:buSzPts val="1200"/>
              <a:buNone/>
              <a:defRPr b="1" sz="1500"/>
            </a:lvl2pPr>
            <a:lvl3pPr indent="-228600" lvl="2" marL="1371600" algn="l">
              <a:spcBef>
                <a:spcPts val="270"/>
              </a:spcBef>
              <a:spcAft>
                <a:spcPts val="0"/>
              </a:spcAft>
              <a:buSzPts val="1283"/>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 name="Google Shape;47;p7"/>
          <p:cNvSpPr txBox="1"/>
          <p:nvPr>
            <p:ph idx="2" type="body"/>
          </p:nvPr>
        </p:nvSpPr>
        <p:spPr>
          <a:xfrm>
            <a:off x="4645026" y="1535113"/>
            <a:ext cx="4041775"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170"/>
              <a:buNone/>
              <a:defRPr b="0" sz="1800" cap="none">
                <a:solidFill>
                  <a:schemeClr val="lt1"/>
                </a:solidFill>
              </a:defRPr>
            </a:lvl1pPr>
            <a:lvl2pPr indent="-228600" lvl="1" marL="914400" algn="l">
              <a:spcBef>
                <a:spcPts val="300"/>
              </a:spcBef>
              <a:spcAft>
                <a:spcPts val="0"/>
              </a:spcAft>
              <a:buSzPts val="1200"/>
              <a:buNone/>
              <a:defRPr b="1" sz="1500"/>
            </a:lvl2pPr>
            <a:lvl3pPr indent="-228600" lvl="2" marL="1371600" algn="l">
              <a:spcBef>
                <a:spcPts val="270"/>
              </a:spcBef>
              <a:spcAft>
                <a:spcPts val="0"/>
              </a:spcAft>
              <a:buSzPts val="1283"/>
              <a:buNone/>
              <a:defRPr b="1" sz="1350"/>
            </a:lvl3pPr>
            <a:lvl4pPr indent="-228600" lvl="3" marL="1828800" algn="l">
              <a:spcBef>
                <a:spcPts val="240"/>
              </a:spcBef>
              <a:spcAft>
                <a:spcPts val="0"/>
              </a:spcAft>
              <a:buSzPts val="1200"/>
              <a:buNone/>
              <a:defRPr b="1" sz="1200"/>
            </a:lvl4pPr>
            <a:lvl5pPr indent="-228600" lvl="4" marL="2286000" algn="l">
              <a:spcBef>
                <a:spcPts val="240"/>
              </a:spcBef>
              <a:spcAft>
                <a:spcPts val="0"/>
              </a:spcAft>
              <a:buSzPts val="1200"/>
              <a:buNone/>
              <a:defRPr b="1" sz="12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8" name="Google Shape;48;p7"/>
          <p:cNvSpPr txBox="1"/>
          <p:nvPr>
            <p:ph idx="3" type="body"/>
          </p:nvPr>
        </p:nvSpPr>
        <p:spPr>
          <a:xfrm>
            <a:off x="457200" y="2362202"/>
            <a:ext cx="4040188" cy="3763963"/>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sz="1800"/>
            </a:lvl1pPr>
            <a:lvl2pPr indent="-304800" lvl="1" marL="914400" algn="l">
              <a:spcBef>
                <a:spcPts val="300"/>
              </a:spcBef>
              <a:spcAft>
                <a:spcPts val="0"/>
              </a:spcAft>
              <a:buSzPts val="1200"/>
              <a:buChar char="◼"/>
              <a:defRPr sz="1500"/>
            </a:lvl2pPr>
            <a:lvl3pPr indent="-310038" lvl="2" marL="1371600" algn="l">
              <a:spcBef>
                <a:spcPts val="270"/>
              </a:spcBef>
              <a:spcAft>
                <a:spcPts val="0"/>
              </a:spcAft>
              <a:buSzPts val="1283"/>
              <a:buChar char="🢭"/>
              <a:defRPr sz="135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 name="Google Shape;49;p7"/>
          <p:cNvSpPr txBox="1"/>
          <p:nvPr>
            <p:ph idx="4" type="body"/>
          </p:nvPr>
        </p:nvSpPr>
        <p:spPr>
          <a:xfrm>
            <a:off x="4645026" y="2362202"/>
            <a:ext cx="4041775" cy="3763963"/>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sz="1800"/>
            </a:lvl1pPr>
            <a:lvl2pPr indent="-304800" lvl="1" marL="914400" algn="l">
              <a:spcBef>
                <a:spcPts val="300"/>
              </a:spcBef>
              <a:spcAft>
                <a:spcPts val="0"/>
              </a:spcAft>
              <a:buSzPts val="1200"/>
              <a:buChar char="◼"/>
              <a:defRPr sz="1500"/>
            </a:lvl2pPr>
            <a:lvl3pPr indent="-310038" lvl="2" marL="1371600" algn="l">
              <a:spcBef>
                <a:spcPts val="270"/>
              </a:spcBef>
              <a:spcAft>
                <a:spcPts val="0"/>
              </a:spcAft>
              <a:buSzPts val="1283"/>
              <a:buChar char="🢭"/>
              <a:defRPr sz="135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7"/>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82A8E7"/>
              </a:buClr>
              <a:buSzPts val="1650"/>
              <a:buFont typeface="Lucida Sans"/>
              <a:buNone/>
              <a:defRPr b="0" sz="1650">
                <a:solidFill>
                  <a:srgbClr val="82A8E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457201" y="1524002"/>
            <a:ext cx="3008313" cy="4602163"/>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SzPts val="683"/>
              <a:buNone/>
              <a:defRPr sz="1050"/>
            </a:lvl1pPr>
            <a:lvl2pPr indent="-228600" lvl="1" marL="914400" algn="l">
              <a:spcBef>
                <a:spcPts val="180"/>
              </a:spcBef>
              <a:spcAft>
                <a:spcPts val="0"/>
              </a:spcAft>
              <a:buSzPts val="720"/>
              <a:buNone/>
              <a:defRPr sz="900"/>
            </a:lvl2pPr>
            <a:lvl3pPr indent="-228600" lvl="2" marL="1371600" algn="l">
              <a:spcBef>
                <a:spcPts val="150"/>
              </a:spcBef>
              <a:spcAft>
                <a:spcPts val="0"/>
              </a:spcAft>
              <a:buSzPts val="713"/>
              <a:buNone/>
              <a:defRPr sz="750"/>
            </a:lvl3pPr>
            <a:lvl4pPr indent="-228600" lvl="3" marL="1828800" algn="l">
              <a:spcBef>
                <a:spcPts val="135"/>
              </a:spcBef>
              <a:spcAft>
                <a:spcPts val="0"/>
              </a:spcAft>
              <a:buSzPts val="675"/>
              <a:buNone/>
              <a:defRPr sz="675"/>
            </a:lvl4pPr>
            <a:lvl5pPr indent="-228600" lvl="4" marL="2286000" algn="l">
              <a:spcBef>
                <a:spcPts val="135"/>
              </a:spcBef>
              <a:spcAft>
                <a:spcPts val="0"/>
              </a:spcAft>
              <a:buSzPts val="675"/>
              <a:buNone/>
              <a:defRPr sz="675"/>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9"/>
          <p:cNvSpPr txBox="1"/>
          <p:nvPr>
            <p:ph idx="2" type="body"/>
          </p:nvPr>
        </p:nvSpPr>
        <p:spPr>
          <a:xfrm>
            <a:off x="3575050" y="273052"/>
            <a:ext cx="5111750" cy="5853113"/>
          </a:xfrm>
          <a:prstGeom prst="rect">
            <a:avLst/>
          </a:prstGeom>
          <a:noFill/>
          <a:ln>
            <a:noFill/>
          </a:ln>
        </p:spPr>
        <p:txBody>
          <a:bodyPr anchorCtr="0" anchor="t" bIns="45700" lIns="91425" spcFirstLastPara="1" rIns="91425" wrap="square" tIns="45700">
            <a:normAutofit/>
          </a:bodyPr>
          <a:lstStyle>
            <a:lvl1pPr indent="-309086" lvl="0" marL="457200" algn="l">
              <a:spcBef>
                <a:spcPts val="390"/>
              </a:spcBef>
              <a:spcAft>
                <a:spcPts val="0"/>
              </a:spcAft>
              <a:buSzPts val="1268"/>
              <a:buChar char="▣"/>
              <a:defRPr sz="1950"/>
            </a:lvl1pPr>
            <a:lvl2pPr indent="-320040" lvl="1" marL="914400" algn="l">
              <a:spcBef>
                <a:spcPts val="360"/>
              </a:spcBef>
              <a:spcAft>
                <a:spcPts val="0"/>
              </a:spcAft>
              <a:buSzPts val="1440"/>
              <a:buChar char="◼"/>
              <a:defRPr sz="1800"/>
            </a:lvl2pPr>
            <a:lvl3pPr indent="-328136" lvl="2" marL="1371600" algn="l">
              <a:spcBef>
                <a:spcPts val="330"/>
              </a:spcBef>
              <a:spcAft>
                <a:spcPts val="0"/>
              </a:spcAft>
              <a:buSzPts val="1568"/>
              <a:buChar char="🢭"/>
              <a:defRPr sz="1650"/>
            </a:lvl3pPr>
            <a:lvl4pPr indent="-323850" lvl="3" marL="1828800" algn="l">
              <a:spcBef>
                <a:spcPts val="300"/>
              </a:spcBef>
              <a:spcAft>
                <a:spcPts val="0"/>
              </a:spcAft>
              <a:buSzPts val="1500"/>
              <a:buChar char="🢝"/>
              <a:defRPr sz="1500"/>
            </a:lvl4pPr>
            <a:lvl5pPr indent="-314325" lvl="4" marL="2286000" algn="l">
              <a:spcBef>
                <a:spcPts val="270"/>
              </a:spcBef>
              <a:spcAft>
                <a:spcPts val="0"/>
              </a:spcAft>
              <a:buSzPts val="1350"/>
              <a:buChar char="■"/>
              <a:defRPr sz="135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2" name="Google Shape;62;p9"/>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828800" y="609600"/>
            <a:ext cx="5486400" cy="522288"/>
          </a:xfrm>
          <a:prstGeom prst="rect">
            <a:avLst/>
          </a:prstGeom>
          <a:noFill/>
          <a:ln>
            <a:noFill/>
          </a:ln>
        </p:spPr>
        <p:txBody>
          <a:bodyPr anchorCtr="0" anchor="b" bIns="0" lIns="45700" spcFirstLastPara="1" rIns="45700" wrap="square" tIns="45700">
            <a:normAutofit/>
          </a:bodyPr>
          <a:lstStyle>
            <a:lvl1pPr lvl="0" algn="ctr">
              <a:spcBef>
                <a:spcPts val="0"/>
              </a:spcBef>
              <a:spcAft>
                <a:spcPts val="0"/>
              </a:spcAft>
              <a:buClr>
                <a:srgbClr val="8CAADD"/>
              </a:buClr>
              <a:buSzPts val="1500"/>
              <a:buFont typeface="Lucida Sans"/>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828800" y="1831975"/>
            <a:ext cx="5486400" cy="3962400"/>
          </a:xfrm>
          <a:prstGeom prst="rect">
            <a:avLst/>
          </a:prstGeom>
          <a:solidFill>
            <a:schemeClr val="dk2"/>
          </a:solidFill>
          <a:ln cap="sq" cmpd="sng" w="44450">
            <a:solidFill>
              <a:srgbClr val="FFFFFF"/>
            </a:solidFill>
            <a:prstDash val="solid"/>
            <a:miter lim="800000"/>
            <a:headEnd len="sm" w="sm" type="none"/>
            <a:tailEnd len="sm" w="sm" type="none"/>
          </a:ln>
          <a:effectLst>
            <a:outerShdw blurRad="190500" dir="2700000" dist="228600" sy="90000">
              <a:srgbClr val="000000">
                <a:alpha val="24705"/>
              </a:srgbClr>
            </a:outerShdw>
          </a:effectLst>
        </p:spPr>
      </p:sp>
      <p:sp>
        <p:nvSpPr>
          <p:cNvPr id="68" name="Google Shape;68;p10"/>
          <p:cNvSpPr txBox="1"/>
          <p:nvPr>
            <p:ph idx="1" type="body"/>
          </p:nvPr>
        </p:nvSpPr>
        <p:spPr>
          <a:xfrm>
            <a:off x="1828800" y="1166787"/>
            <a:ext cx="5486400" cy="530352"/>
          </a:xfrm>
          <a:prstGeom prst="rect">
            <a:avLst/>
          </a:prstGeom>
          <a:noFill/>
          <a:ln>
            <a:noFill/>
          </a:ln>
        </p:spPr>
        <p:txBody>
          <a:bodyPr anchorCtr="0" anchor="t" bIns="45700" lIns="45700" spcFirstLastPara="1" rIns="45700" wrap="square" tIns="45700">
            <a:normAutofit/>
          </a:bodyPr>
          <a:lstStyle>
            <a:lvl1pPr indent="-228600" lvl="0" marL="457200" algn="ctr">
              <a:spcBef>
                <a:spcPts val="210"/>
              </a:spcBef>
              <a:spcAft>
                <a:spcPts val="0"/>
              </a:spcAft>
              <a:buSzPts val="683"/>
              <a:buNone/>
              <a:defRPr sz="1050"/>
            </a:lvl1pPr>
            <a:lvl2pPr indent="-274319" lvl="1" marL="914400" algn="l">
              <a:spcBef>
                <a:spcPts val="180"/>
              </a:spcBef>
              <a:spcAft>
                <a:spcPts val="0"/>
              </a:spcAft>
              <a:buSzPts val="720"/>
              <a:buChar char="◼"/>
              <a:defRPr sz="900"/>
            </a:lvl2pPr>
            <a:lvl3pPr indent="-273843" lvl="2" marL="1371600" algn="l">
              <a:spcBef>
                <a:spcPts val="150"/>
              </a:spcBef>
              <a:spcAft>
                <a:spcPts val="0"/>
              </a:spcAft>
              <a:buSzPts val="713"/>
              <a:buChar char="🢭"/>
              <a:defRPr sz="750"/>
            </a:lvl3pPr>
            <a:lvl4pPr indent="-271462" lvl="3" marL="1828800" algn="l">
              <a:spcBef>
                <a:spcPts val="135"/>
              </a:spcBef>
              <a:spcAft>
                <a:spcPts val="0"/>
              </a:spcAft>
              <a:buSzPts val="675"/>
              <a:buChar char="🢝"/>
              <a:defRPr sz="675"/>
            </a:lvl4pPr>
            <a:lvl5pPr indent="-271462" lvl="4" marL="2286000" algn="l">
              <a:spcBef>
                <a:spcPts val="135"/>
              </a:spcBef>
              <a:spcAft>
                <a:spcPts val="0"/>
              </a:spcAft>
              <a:buSzPts val="675"/>
              <a:buChar char="■"/>
              <a:defRPr sz="675"/>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10"/>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8CAADD"/>
              </a:buClr>
              <a:buSzPts val="3075"/>
              <a:buFont typeface="Lucida Sans"/>
              <a:buNone/>
              <a:defRPr b="1" i="0" sz="3075" u="none" cap="none" strike="noStrike">
                <a:solidFill>
                  <a:srgbClr val="8CAADD"/>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15277" lvl="0" marL="457200" marR="0" rtl="0" algn="l">
              <a:spcBef>
                <a:spcPts val="420"/>
              </a:spcBef>
              <a:spcAft>
                <a:spcPts val="0"/>
              </a:spcAft>
              <a:buClr>
                <a:srgbClr val="F9F9F9"/>
              </a:buClr>
              <a:buSzPts val="1365"/>
              <a:buFont typeface="Noto Sans Symbols"/>
              <a:buChar char="▣"/>
              <a:defRPr b="0" i="0" sz="2100" u="none" cap="none" strike="noStrike">
                <a:solidFill>
                  <a:schemeClr val="lt1"/>
                </a:solidFill>
                <a:latin typeface="Book Antiqua"/>
                <a:ea typeface="Book Antiqua"/>
                <a:cs typeface="Book Antiqua"/>
                <a:sym typeface="Book Antiqua"/>
              </a:defRPr>
            </a:lvl1pPr>
            <a:lvl2pPr indent="-320040" lvl="1" marL="914400" marR="0" rtl="0" algn="l">
              <a:spcBef>
                <a:spcPts val="360"/>
              </a:spcBef>
              <a:spcAft>
                <a:spcPts val="0"/>
              </a:spcAft>
              <a:buClr>
                <a:schemeClr val="lt1"/>
              </a:buClr>
              <a:buSzPts val="1440"/>
              <a:buFont typeface="Noto Sans Symbols"/>
              <a:buChar char="◼"/>
              <a:defRPr b="0" i="0" sz="1800" u="none" cap="none" strike="noStrike">
                <a:solidFill>
                  <a:schemeClr val="lt1"/>
                </a:solidFill>
                <a:latin typeface="Book Antiqua"/>
                <a:ea typeface="Book Antiqua"/>
                <a:cs typeface="Book Antiqua"/>
                <a:sym typeface="Book Antiqua"/>
              </a:defRPr>
            </a:lvl2pPr>
            <a:lvl3pPr indent="-328136" lvl="2" marL="1371600" marR="0" rtl="0" algn="l">
              <a:spcBef>
                <a:spcPts val="330"/>
              </a:spcBef>
              <a:spcAft>
                <a:spcPts val="0"/>
              </a:spcAft>
              <a:buClr>
                <a:schemeClr val="lt1"/>
              </a:buClr>
              <a:buSzPts val="1568"/>
              <a:buFont typeface="Noto Sans Symbols"/>
              <a:buChar char="🢭"/>
              <a:defRPr b="0" i="0" sz="1650" u="none" cap="none" strike="noStrike">
                <a:solidFill>
                  <a:schemeClr val="lt1"/>
                </a:solidFill>
                <a:latin typeface="Book Antiqua"/>
                <a:ea typeface="Book Antiqua"/>
                <a:cs typeface="Book Antiqua"/>
                <a:sym typeface="Book Antiqua"/>
              </a:defRPr>
            </a:lvl3pPr>
            <a:lvl4pPr indent="-323850" lvl="3" marL="1828800" marR="0" rtl="0" algn="l">
              <a:spcBef>
                <a:spcPts val="300"/>
              </a:spcBef>
              <a:spcAft>
                <a:spcPts val="0"/>
              </a:spcAft>
              <a:buClr>
                <a:schemeClr val="lt1"/>
              </a:buClr>
              <a:buSzPts val="1500"/>
              <a:buFont typeface="Noto Sans Symbols"/>
              <a:buChar char="🢝"/>
              <a:defRPr b="0" i="0" sz="1500" u="none" cap="none" strike="noStrike">
                <a:solidFill>
                  <a:schemeClr val="lt1"/>
                </a:solidFill>
                <a:latin typeface="Book Antiqua"/>
                <a:ea typeface="Book Antiqua"/>
                <a:cs typeface="Book Antiqua"/>
                <a:sym typeface="Book Antiqua"/>
              </a:defRPr>
            </a:lvl4pPr>
            <a:lvl5pPr indent="-323850" lvl="4" marL="2286000" marR="0" rtl="0" algn="l">
              <a:spcBef>
                <a:spcPts val="300"/>
              </a:spcBef>
              <a:spcAft>
                <a:spcPts val="0"/>
              </a:spcAft>
              <a:buClr>
                <a:schemeClr val="lt1"/>
              </a:buClr>
              <a:buSzPts val="1500"/>
              <a:buFont typeface="Noto Sans Symbols"/>
              <a:buChar char="■"/>
              <a:defRPr b="0" i="0" sz="1500" u="none" cap="none" strike="noStrike">
                <a:solidFill>
                  <a:schemeClr val="lt1"/>
                </a:solidFill>
                <a:latin typeface="Book Antiqua"/>
                <a:ea typeface="Book Antiqua"/>
                <a:cs typeface="Book Antiqua"/>
                <a:sym typeface="Book Antiqua"/>
              </a:defRPr>
            </a:lvl5pPr>
            <a:lvl6pPr indent="-314325" lvl="5" marL="2743200" marR="0" rtl="0" algn="l">
              <a:spcBef>
                <a:spcPts val="270"/>
              </a:spcBef>
              <a:spcAft>
                <a:spcPts val="0"/>
              </a:spcAft>
              <a:buClr>
                <a:schemeClr val="lt1"/>
              </a:buClr>
              <a:buSzPts val="1350"/>
              <a:buFont typeface="Noto Sans Symbols"/>
              <a:buChar char="🢝"/>
              <a:defRPr b="0" i="0" sz="1350" u="none" cap="none" strike="noStrike">
                <a:solidFill>
                  <a:schemeClr val="lt1"/>
                </a:solidFill>
                <a:latin typeface="Book Antiqua"/>
                <a:ea typeface="Book Antiqua"/>
                <a:cs typeface="Book Antiqua"/>
                <a:sym typeface="Book Antiqua"/>
              </a:defRPr>
            </a:lvl6pPr>
            <a:lvl7pPr indent="-304800" lvl="6" marL="3200400" marR="0" rtl="0" algn="l">
              <a:spcBef>
                <a:spcPts val="240"/>
              </a:spcBef>
              <a:spcAft>
                <a:spcPts val="0"/>
              </a:spcAft>
              <a:buClr>
                <a:schemeClr val="lt1"/>
              </a:buClr>
              <a:buSzPts val="1200"/>
              <a:buFont typeface="Noto Sans Symbols"/>
              <a:buChar char="●"/>
              <a:defRPr b="0" i="0" sz="1200" u="none" cap="none" strike="noStrike">
                <a:solidFill>
                  <a:schemeClr val="lt1"/>
                </a:solidFill>
                <a:latin typeface="Book Antiqua"/>
                <a:ea typeface="Book Antiqua"/>
                <a:cs typeface="Book Antiqua"/>
                <a:sym typeface="Book Antiqua"/>
              </a:defRPr>
            </a:lvl7pPr>
            <a:lvl8pPr indent="-295275" lvl="7" marL="3657600" marR="0" rtl="0" algn="l">
              <a:spcBef>
                <a:spcPts val="210"/>
              </a:spcBef>
              <a:spcAft>
                <a:spcPts val="0"/>
              </a:spcAft>
              <a:buClr>
                <a:schemeClr val="lt1"/>
              </a:buClr>
              <a:buSzPts val="1050"/>
              <a:buFont typeface="Noto Sans Symbols"/>
              <a:buChar char="●"/>
              <a:defRPr b="0" i="0" sz="1050" u="none" cap="none" strike="noStrike">
                <a:solidFill>
                  <a:schemeClr val="lt1"/>
                </a:solidFill>
                <a:latin typeface="Book Antiqua"/>
                <a:ea typeface="Book Antiqua"/>
                <a:cs typeface="Book Antiqua"/>
                <a:sym typeface="Book Antiqua"/>
              </a:defRPr>
            </a:lvl8pPr>
            <a:lvl9pPr indent="-295275" lvl="8" marL="4114800" marR="0" rtl="0" algn="l">
              <a:spcBef>
                <a:spcPts val="210"/>
              </a:spcBef>
              <a:spcAft>
                <a:spcPts val="0"/>
              </a:spcAft>
              <a:buClr>
                <a:schemeClr val="lt1"/>
              </a:buClr>
              <a:buSzPts val="1050"/>
              <a:buFont typeface="Noto Sans Symbols"/>
              <a:buChar char="●"/>
              <a:defRPr b="0" i="0" sz="1050" u="none" cap="none" strike="noStrike">
                <a:solidFill>
                  <a:schemeClr val="lt1"/>
                </a:solidFill>
                <a:latin typeface="Book Antiqua"/>
                <a:ea typeface="Book Antiqua"/>
                <a:cs typeface="Book Antiqua"/>
                <a:sym typeface="Book Antiqua"/>
              </a:defRPr>
            </a:lvl9pPr>
          </a:lstStyle>
          <a:p/>
        </p:txBody>
      </p:sp>
      <p:sp>
        <p:nvSpPr>
          <p:cNvPr id="12" name="Google Shape;12;p1"/>
          <p:cNvSpPr txBox="1"/>
          <p:nvPr>
            <p:ph idx="10" type="dt"/>
          </p:nvPr>
        </p:nvSpPr>
        <p:spPr>
          <a:xfrm>
            <a:off x="457200" y="6416677"/>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BABAB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1"/>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BABAB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1"/>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spcAft>
                <a:spcPts val="0"/>
              </a:spcAft>
              <a:buNone/>
              <a:defRPr b="0" i="0" sz="900" u="none" cap="none" strike="noStrike">
                <a:solidFill>
                  <a:srgbClr val="BABABA"/>
                </a:solidFill>
                <a:latin typeface="Calibri"/>
                <a:ea typeface="Calibri"/>
                <a:cs typeface="Calibri"/>
                <a:sym typeface="Calibri"/>
              </a:defRPr>
            </a:lvl1pPr>
            <a:lvl2pPr indent="0" lvl="1" marL="0" marR="0" rtl="0" algn="r">
              <a:spcBef>
                <a:spcPts val="0"/>
              </a:spcBef>
              <a:spcAft>
                <a:spcPts val="0"/>
              </a:spcAft>
              <a:buNone/>
              <a:defRPr b="0" i="0" sz="900" u="none" cap="none" strike="noStrike">
                <a:solidFill>
                  <a:srgbClr val="BABABA"/>
                </a:solidFill>
                <a:latin typeface="Calibri"/>
                <a:ea typeface="Calibri"/>
                <a:cs typeface="Calibri"/>
                <a:sym typeface="Calibri"/>
              </a:defRPr>
            </a:lvl2pPr>
            <a:lvl3pPr indent="0" lvl="2" marL="0" marR="0" rtl="0" algn="r">
              <a:spcBef>
                <a:spcPts val="0"/>
              </a:spcBef>
              <a:spcAft>
                <a:spcPts val="0"/>
              </a:spcAft>
              <a:buNone/>
              <a:defRPr b="0" i="0" sz="900" u="none" cap="none" strike="noStrike">
                <a:solidFill>
                  <a:srgbClr val="BABABA"/>
                </a:solidFill>
                <a:latin typeface="Calibri"/>
                <a:ea typeface="Calibri"/>
                <a:cs typeface="Calibri"/>
                <a:sym typeface="Calibri"/>
              </a:defRPr>
            </a:lvl3pPr>
            <a:lvl4pPr indent="0" lvl="3" marL="0" marR="0" rtl="0" algn="r">
              <a:spcBef>
                <a:spcPts val="0"/>
              </a:spcBef>
              <a:spcAft>
                <a:spcPts val="0"/>
              </a:spcAft>
              <a:buNone/>
              <a:defRPr b="0" i="0" sz="900" u="none" cap="none" strike="noStrike">
                <a:solidFill>
                  <a:srgbClr val="BABABA"/>
                </a:solidFill>
                <a:latin typeface="Calibri"/>
                <a:ea typeface="Calibri"/>
                <a:cs typeface="Calibri"/>
                <a:sym typeface="Calibri"/>
              </a:defRPr>
            </a:lvl4pPr>
            <a:lvl5pPr indent="0" lvl="4" marL="0" marR="0" rtl="0" algn="r">
              <a:spcBef>
                <a:spcPts val="0"/>
              </a:spcBef>
              <a:spcAft>
                <a:spcPts val="0"/>
              </a:spcAft>
              <a:buNone/>
              <a:defRPr b="0" i="0" sz="900" u="none" cap="none" strike="noStrike">
                <a:solidFill>
                  <a:srgbClr val="BABABA"/>
                </a:solidFill>
                <a:latin typeface="Calibri"/>
                <a:ea typeface="Calibri"/>
                <a:cs typeface="Calibri"/>
                <a:sym typeface="Calibri"/>
              </a:defRPr>
            </a:lvl5pPr>
            <a:lvl6pPr indent="0" lvl="5" marL="0" marR="0" rtl="0" algn="r">
              <a:spcBef>
                <a:spcPts val="0"/>
              </a:spcBef>
              <a:spcAft>
                <a:spcPts val="0"/>
              </a:spcAft>
              <a:buNone/>
              <a:defRPr b="0" i="0" sz="900" u="none" cap="none" strike="noStrike">
                <a:solidFill>
                  <a:srgbClr val="BABABA"/>
                </a:solidFill>
                <a:latin typeface="Calibri"/>
                <a:ea typeface="Calibri"/>
                <a:cs typeface="Calibri"/>
                <a:sym typeface="Calibri"/>
              </a:defRPr>
            </a:lvl6pPr>
            <a:lvl7pPr indent="0" lvl="6" marL="0" marR="0" rtl="0" algn="r">
              <a:spcBef>
                <a:spcPts val="0"/>
              </a:spcBef>
              <a:spcAft>
                <a:spcPts val="0"/>
              </a:spcAft>
              <a:buNone/>
              <a:defRPr b="0" i="0" sz="900" u="none" cap="none" strike="noStrike">
                <a:solidFill>
                  <a:srgbClr val="BABABA"/>
                </a:solidFill>
                <a:latin typeface="Calibri"/>
                <a:ea typeface="Calibri"/>
                <a:cs typeface="Calibri"/>
                <a:sym typeface="Calibri"/>
              </a:defRPr>
            </a:lvl7pPr>
            <a:lvl8pPr indent="0" lvl="7" marL="0" marR="0" rtl="0" algn="r">
              <a:spcBef>
                <a:spcPts val="0"/>
              </a:spcBef>
              <a:spcAft>
                <a:spcPts val="0"/>
              </a:spcAft>
              <a:buNone/>
              <a:defRPr b="0" i="0" sz="900" u="none" cap="none" strike="noStrike">
                <a:solidFill>
                  <a:srgbClr val="BABABA"/>
                </a:solidFill>
                <a:latin typeface="Calibri"/>
                <a:ea typeface="Calibri"/>
                <a:cs typeface="Calibri"/>
                <a:sym typeface="Calibri"/>
              </a:defRPr>
            </a:lvl8pPr>
            <a:lvl9pPr indent="0" lvl="8" marL="0" marR="0" rtl="0" algn="r">
              <a:spcBef>
                <a:spcPts val="0"/>
              </a:spcBef>
              <a:spcAft>
                <a:spcPts val="0"/>
              </a:spcAft>
              <a:buNone/>
              <a:defRPr b="0" i="0" sz="900" u="none" cap="none" strike="noStrike">
                <a:solidFill>
                  <a:srgbClr val="BABAB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58.png"/><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59.png"/><Relationship Id="rId4" Type="http://schemas.openxmlformats.org/officeDocument/2006/relationships/image" Target="../media/image62.png"/><Relationship Id="rId9"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68.png"/><Relationship Id="rId8" Type="http://schemas.openxmlformats.org/officeDocument/2006/relationships/image" Target="../media/image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image" Target="../media/image65.png"/><Relationship Id="rId4" Type="http://schemas.openxmlformats.org/officeDocument/2006/relationships/image" Target="../media/image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image" Target="../media/image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 Id="rId3" Type="http://schemas.openxmlformats.org/officeDocument/2006/relationships/image" Target="../media/image63.png"/><Relationship Id="rId4" Type="http://schemas.openxmlformats.org/officeDocument/2006/relationships/image" Target="../media/image2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74.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 Id="rId3" Type="http://schemas.openxmlformats.org/officeDocument/2006/relationships/image" Target="../media/image76.png"/><Relationship Id="rId4" Type="http://schemas.openxmlformats.org/officeDocument/2006/relationships/image" Target="../media/image2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2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image" Target="../media/image73.pn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75.png"/><Relationship Id="rId4" Type="http://schemas.openxmlformats.org/officeDocument/2006/relationships/image" Target="../media/image26.png"/></Relationships>
</file>

<file path=ppt/slides/_rels/slide114.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78.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83.png"/><Relationship Id="rId8"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2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3.png"/><Relationship Id="rId4"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3.png"/><Relationship Id="rId4" Type="http://schemas.openxmlformats.org/officeDocument/2006/relationships/hyperlink" Target="http://www.iso.org/" TargetMode="External"/><Relationship Id="rId5" Type="http://schemas.openxmlformats.org/officeDocument/2006/relationships/hyperlink" Target="http://www.itu.int/ITU-T" TargetMode="External"/><Relationship Id="rId6" Type="http://schemas.openxmlformats.org/officeDocument/2006/relationships/hyperlink" Target="http://www.ieee.go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3.png"/><Relationship Id="rId4" Type="http://schemas.openxmlformats.org/officeDocument/2006/relationships/hyperlink" Target="http://www.atmforum.com/"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3.png"/><Relationship Id="rId4" Type="http://schemas.openxmlformats.org/officeDocument/2006/relationships/hyperlink" Target="http://www.fcc.gov/"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hyperlink" Target="https://searchnetworking.techtarget.com/definition/TCP-IP" TargetMode="External"/><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hyperlink" Target="https://searchnetworking.techtarget.com/definition/Ethernet" TargetMode="External"/><Relationship Id="rId4" Type="http://schemas.openxmlformats.org/officeDocument/2006/relationships/hyperlink" Target="https://whatis.techtarget.com/definition/SMTP-Simple-Mail-Transfer-Protocol" TargetMode="External"/><Relationship Id="rId5" Type="http://schemas.openxmlformats.org/officeDocument/2006/relationships/hyperlink" Target="https://searchsecurity.techtarget.com/definition/Secure-Shell" TargetMode="External"/><Relationship Id="rId6"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hyperlink" Target="https://whatis.techtarget.com/definition/operating-system-O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82.pn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86.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image" Target="../media/image89.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88.pn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3.xml"/><Relationship Id="rId3" Type="http://schemas.openxmlformats.org/officeDocument/2006/relationships/image" Target="../media/image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image" Target="../media/image85.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3.png"/><Relationship Id="rId4" Type="http://schemas.openxmlformats.org/officeDocument/2006/relationships/image" Target="../media/image98.png"/><Relationship Id="rId5" Type="http://schemas.openxmlformats.org/officeDocument/2006/relationships/image" Target="../media/image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9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3.png"/><Relationship Id="rId4" Type="http://schemas.openxmlformats.org/officeDocument/2006/relationships/image" Target="../media/image93.png"/><Relationship Id="rId5" Type="http://schemas.openxmlformats.org/officeDocument/2006/relationships/image" Target="../media/image96.png"/><Relationship Id="rId6" Type="http://schemas.openxmlformats.org/officeDocument/2006/relationships/image" Target="../media/image10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95.png"/><Relationship Id="rId5" Type="http://schemas.openxmlformats.org/officeDocument/2006/relationships/image" Target="../media/image9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10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10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3.png"/><Relationship Id="rId4" Type="http://schemas.openxmlformats.org/officeDocument/2006/relationships/image" Target="../media/image10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3.png"/><Relationship Id="rId4" Type="http://schemas.openxmlformats.org/officeDocument/2006/relationships/image" Target="../media/image10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3.png"/><Relationship Id="rId4" Type="http://schemas.openxmlformats.org/officeDocument/2006/relationships/image" Target="../media/image11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 Id="rId3" Type="http://schemas.openxmlformats.org/officeDocument/2006/relationships/image" Target="../media/image3.png"/><Relationship Id="rId4" Type="http://schemas.openxmlformats.org/officeDocument/2006/relationships/image" Target="../media/image105.png"/><Relationship Id="rId5" Type="http://schemas.openxmlformats.org/officeDocument/2006/relationships/image" Target="../media/image10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image" Target="../media/image3.png"/><Relationship Id="rId4" Type="http://schemas.openxmlformats.org/officeDocument/2006/relationships/image" Target="../media/image10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 Id="rId3" Type="http://schemas.openxmlformats.org/officeDocument/2006/relationships/image" Target="../media/image3.pn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3.png"/><Relationship Id="rId4" Type="http://schemas.openxmlformats.org/officeDocument/2006/relationships/image" Target="../media/image11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3.png"/><Relationship Id="rId4" Type="http://schemas.openxmlformats.org/officeDocument/2006/relationships/image" Target="../media/image11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3.png"/><Relationship Id="rId4" Type="http://schemas.openxmlformats.org/officeDocument/2006/relationships/image" Target="../media/image11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3.png"/><Relationship Id="rId4" Type="http://schemas.openxmlformats.org/officeDocument/2006/relationships/image" Target="../media/image10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3.pn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 Id="rId3" Type="http://schemas.openxmlformats.org/officeDocument/2006/relationships/image" Target="../media/image3.png"/><Relationship Id="rId4" Type="http://schemas.openxmlformats.org/officeDocument/2006/relationships/image" Target="../media/image10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image" Target="../media/image3.png"/><Relationship Id="rId4" Type="http://schemas.openxmlformats.org/officeDocument/2006/relationships/image" Target="../media/image11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 Id="rId3" Type="http://schemas.openxmlformats.org/officeDocument/2006/relationships/image" Target="../media/image3.png"/><Relationship Id="rId4" Type="http://schemas.openxmlformats.org/officeDocument/2006/relationships/image" Target="../media/image11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 Id="rId3" Type="http://schemas.openxmlformats.org/officeDocument/2006/relationships/image" Target="../media/image3.png"/><Relationship Id="rId4" Type="http://schemas.openxmlformats.org/officeDocument/2006/relationships/image" Target="../media/image11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 Id="rId3" Type="http://schemas.openxmlformats.org/officeDocument/2006/relationships/image" Target="../media/image3.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3.png"/><Relationship Id="rId4" Type="http://schemas.openxmlformats.org/officeDocument/2006/relationships/image" Target="../media/image13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 Id="rId3" Type="http://schemas.openxmlformats.org/officeDocument/2006/relationships/image" Target="../media/image3.png"/><Relationship Id="rId4" Type="http://schemas.openxmlformats.org/officeDocument/2006/relationships/image" Target="../media/image12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 Id="rId3" Type="http://schemas.openxmlformats.org/officeDocument/2006/relationships/image" Target="../media/image3.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 Id="rId3" Type="http://schemas.openxmlformats.org/officeDocument/2006/relationships/image" Target="../media/image3.png"/><Relationship Id="rId4" Type="http://schemas.openxmlformats.org/officeDocument/2006/relationships/image" Target="../media/image12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 Id="rId3" Type="http://schemas.openxmlformats.org/officeDocument/2006/relationships/image" Target="../media/image3.png"/><Relationship Id="rId4" Type="http://schemas.openxmlformats.org/officeDocument/2006/relationships/image" Target="../media/image12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6.xml"/><Relationship Id="rId3" Type="http://schemas.openxmlformats.org/officeDocument/2006/relationships/image" Target="../media/image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 Id="rId3" Type="http://schemas.openxmlformats.org/officeDocument/2006/relationships/image" Target="../media/image124.png"/><Relationship Id="rId4"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8.xml"/><Relationship Id="rId3" Type="http://schemas.openxmlformats.org/officeDocument/2006/relationships/image" Target="../media/image123.png"/><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9.xml"/><Relationship Id="rId3" Type="http://schemas.openxmlformats.org/officeDocument/2006/relationships/image" Target="../media/image1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 Id="rId3" Type="http://schemas.openxmlformats.org/officeDocument/2006/relationships/image" Target="../media/image131.png"/><Relationship Id="rId4"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1.xml"/><Relationship Id="rId3" Type="http://schemas.openxmlformats.org/officeDocument/2006/relationships/image" Target="../media/image3.png"/><Relationship Id="rId4" Type="http://schemas.openxmlformats.org/officeDocument/2006/relationships/hyperlink" Target="https://www.techopedia.com/definition/9756/data-transmission"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 Id="rId3" Type="http://schemas.openxmlformats.org/officeDocument/2006/relationships/image" Target="../media/image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 Id="rId3" Type="http://schemas.openxmlformats.org/officeDocument/2006/relationships/image" Target="../media/image3.png"/><Relationship Id="rId4" Type="http://schemas.openxmlformats.org/officeDocument/2006/relationships/image" Target="../media/image12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4.xml"/><Relationship Id="rId3" Type="http://schemas.openxmlformats.org/officeDocument/2006/relationships/image" Target="../media/image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6.xml"/><Relationship Id="rId3" Type="http://schemas.openxmlformats.org/officeDocument/2006/relationships/image" Target="../media/image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 Id="rId3" Type="http://schemas.openxmlformats.org/officeDocument/2006/relationships/image" Target="../media/image3.png"/><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8.xml"/><Relationship Id="rId3" Type="http://schemas.openxmlformats.org/officeDocument/2006/relationships/image" Target="../media/image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 Id="rId3" Type="http://schemas.openxmlformats.org/officeDocument/2006/relationships/image" Target="../media/image3.png"/><Relationship Id="rId4" Type="http://schemas.openxmlformats.org/officeDocument/2006/relationships/image" Target="../media/image1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 Id="rId3" Type="http://schemas.openxmlformats.org/officeDocument/2006/relationships/image" Target="../media/image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 Id="rId3" Type="http://schemas.openxmlformats.org/officeDocument/2006/relationships/image" Target="../media/image3.png"/><Relationship Id="rId4" Type="http://schemas.openxmlformats.org/officeDocument/2006/relationships/image" Target="../media/image1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31.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39.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44.png"/><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image" Target="../media/image38.pn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image" Target="../media/image3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jpg"/><Relationship Id="rId5" Type="http://schemas.openxmlformats.org/officeDocument/2006/relationships/image" Target="../media/image1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42.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image" Target="../media/image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image" Target="../media/image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 Id="rId3" Type="http://schemas.openxmlformats.org/officeDocument/2006/relationships/image" Target="../media/image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image" Target="../media/image26.png"/></Relationships>
</file>

<file path=ppt/slides/_rels/slide99.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61.png"/><Relationship Id="rId13" Type="http://schemas.openxmlformats.org/officeDocument/2006/relationships/image" Target="../media/image26.png"/><Relationship Id="rId12" Type="http://schemas.openxmlformats.org/officeDocument/2006/relationships/image" Target="../media/image121.png"/><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57.png"/><Relationship Id="rId7" Type="http://schemas.openxmlformats.org/officeDocument/2006/relationships/image" Target="../media/image49.png"/><Relationship Id="rId8"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E:\bala\SRM EVEN Semester 2017-18\SRMIST_S&amp;H_LOGO27DEC2017 (1).png" id="171" name="Google Shape;171;p26"/>
          <p:cNvPicPr preferRelativeResize="0"/>
          <p:nvPr/>
        </p:nvPicPr>
        <p:blipFill rotWithShape="1">
          <a:blip r:embed="rId3">
            <a:alphaModFix/>
          </a:blip>
          <a:srcRect b="0" l="0" r="0" t="0"/>
          <a:stretch/>
        </p:blipFill>
        <p:spPr>
          <a:xfrm>
            <a:off x="6815299" y="145224"/>
            <a:ext cx="2219001" cy="819149"/>
          </a:xfrm>
          <a:prstGeom prst="rect">
            <a:avLst/>
          </a:prstGeom>
          <a:noFill/>
          <a:ln>
            <a:noFill/>
          </a:ln>
        </p:spPr>
      </p:pic>
      <p:sp>
        <p:nvSpPr>
          <p:cNvPr id="172" name="Google Shape;172;p26"/>
          <p:cNvSpPr txBox="1"/>
          <p:nvPr/>
        </p:nvSpPr>
        <p:spPr>
          <a:xfrm>
            <a:off x="0" y="1737732"/>
            <a:ext cx="9144000" cy="471283"/>
          </a:xfrm>
          <a:prstGeom prst="rect">
            <a:avLst/>
          </a:prstGeom>
          <a:noFill/>
          <a:ln>
            <a:noFill/>
          </a:ln>
        </p:spPr>
        <p:txBody>
          <a:bodyPr anchorCtr="0" anchor="t" bIns="0" lIns="0" spcFirstLastPara="1" rIns="0" wrap="square" tIns="9525">
            <a:spAutoFit/>
          </a:bodyPr>
          <a:lstStyle/>
          <a:p>
            <a:pPr indent="0" lvl="0" marL="9525" marR="0" rtl="0" algn="ctr">
              <a:spcBef>
                <a:spcPts val="0"/>
              </a:spcBef>
              <a:spcAft>
                <a:spcPts val="0"/>
              </a:spcAft>
              <a:buNone/>
            </a:pPr>
            <a:r>
              <a:rPr b="0" i="0" lang="en-US" sz="3000" u="none" cap="none" strike="noStrike">
                <a:solidFill>
                  <a:srgbClr val="990099"/>
                </a:solidFill>
                <a:latin typeface="Times New Roman"/>
                <a:ea typeface="Times New Roman"/>
                <a:cs typeface="Times New Roman"/>
                <a:sym typeface="Times New Roman"/>
              </a:rPr>
              <a:t>18CSS202J - COMPUTER COMMUNICATIONS</a:t>
            </a:r>
            <a:endParaRPr b="0" i="0" sz="3000" u="none" cap="none" strike="noStrike">
              <a:solidFill>
                <a:srgbClr val="990099"/>
              </a:solidFill>
              <a:latin typeface="Times New Roman"/>
              <a:ea typeface="Times New Roman"/>
              <a:cs typeface="Times New Roman"/>
              <a:sym typeface="Times New Roman"/>
            </a:endParaRPr>
          </a:p>
        </p:txBody>
      </p:sp>
      <p:sp>
        <p:nvSpPr>
          <p:cNvPr id="173" name="Google Shape;173;p26"/>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solidFill>
                  <a:srgbClr val="BABABA"/>
                </a:solidFill>
                <a:latin typeface="Book Antiqua"/>
                <a:ea typeface="Book Antiqua"/>
                <a:cs typeface="Book Antiqua"/>
                <a:sym typeface="Book Antiqua"/>
              </a:rPr>
              <a:t>Cloud Computing</a:t>
            </a:r>
            <a:endParaRPr/>
          </a:p>
        </p:txBody>
      </p:sp>
      <p:sp>
        <p:nvSpPr>
          <p:cNvPr id="174" name="Google Shape;174;p26"/>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p>
            <a:pPr indent="0" lvl="0" marL="0" rtl="0" algn="r">
              <a:spcBef>
                <a:spcPts val="0"/>
              </a:spcBef>
              <a:spcAft>
                <a:spcPts val="0"/>
              </a:spcAft>
              <a:buNone/>
            </a:pPr>
            <a:fld id="{00000000-1234-1234-1234-123412341234}" type="slidenum">
              <a:rPr lang="en-US">
                <a:solidFill>
                  <a:srgbClr val="BABABA"/>
                </a:solidFill>
                <a:latin typeface="Book Antiqua"/>
                <a:ea typeface="Book Antiqua"/>
                <a:cs typeface="Book Antiqua"/>
                <a:sym typeface="Book Antiqua"/>
              </a:rPr>
              <a:t>‹#›</a:t>
            </a:fld>
            <a:endParaRPr>
              <a:solidFill>
                <a:srgbClr val="BABABA"/>
              </a:solidFill>
              <a:latin typeface="Book Antiqua"/>
              <a:ea typeface="Book Antiqua"/>
              <a:cs typeface="Book Antiqua"/>
              <a:sym typeface="Book Antiqua"/>
            </a:endParaRPr>
          </a:p>
        </p:txBody>
      </p:sp>
      <p:sp>
        <p:nvSpPr>
          <p:cNvPr id="175" name="Google Shape;175;p26"/>
          <p:cNvSpPr txBox="1"/>
          <p:nvPr/>
        </p:nvSpPr>
        <p:spPr>
          <a:xfrm>
            <a:off x="4997" y="3136137"/>
            <a:ext cx="9144000" cy="378950"/>
          </a:xfrm>
          <a:prstGeom prst="rect">
            <a:avLst/>
          </a:prstGeom>
          <a:noFill/>
          <a:ln>
            <a:noFill/>
          </a:ln>
        </p:spPr>
        <p:txBody>
          <a:bodyPr anchorCtr="0" anchor="t" bIns="0" lIns="0" spcFirstLastPara="1" rIns="0" wrap="square" tIns="9525">
            <a:spAutoFit/>
          </a:bodyPr>
          <a:lstStyle/>
          <a:p>
            <a:pPr indent="0" lvl="0" marL="0" marR="0" rtl="0" algn="ctr">
              <a:spcBef>
                <a:spcPts val="0"/>
              </a:spcBef>
              <a:spcAft>
                <a:spcPts val="0"/>
              </a:spcAft>
              <a:buNone/>
            </a:pPr>
            <a:r>
              <a:rPr b="0" i="0" lang="en-US" sz="2400" u="none" cap="none" strike="noStrike">
                <a:solidFill>
                  <a:srgbClr val="000000"/>
                </a:solidFill>
                <a:latin typeface="Book Antiqua"/>
                <a:ea typeface="Book Antiqua"/>
                <a:cs typeface="Book Antiqua"/>
                <a:sym typeface="Book Antiqua"/>
              </a:rPr>
              <a:t>Semester 4 – Academic Year 2021-2022 (Even)</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288" name="Google Shape;288;p35"/>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descr="Circuit Switched Network" id="289" name="Google Shape;289;p35"/>
          <p:cNvPicPr preferRelativeResize="0"/>
          <p:nvPr/>
        </p:nvPicPr>
        <p:blipFill rotWithShape="1">
          <a:blip r:embed="rId4">
            <a:alphaModFix/>
          </a:blip>
          <a:srcRect b="0" l="0" r="0" t="0"/>
          <a:stretch/>
        </p:blipFill>
        <p:spPr>
          <a:xfrm>
            <a:off x="914400" y="1828800"/>
            <a:ext cx="7315200" cy="40386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25"/>
          <p:cNvSpPr txBox="1"/>
          <p:nvPr/>
        </p:nvSpPr>
        <p:spPr>
          <a:xfrm>
            <a:off x="1052513" y="728663"/>
            <a:ext cx="6858000" cy="642937"/>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lang="en-US" sz="3600">
                <a:solidFill>
                  <a:srgbClr val="FF0000"/>
                </a:solidFill>
                <a:latin typeface="Times New Roman"/>
                <a:ea typeface="Times New Roman"/>
                <a:cs typeface="Times New Roman"/>
                <a:sym typeface="Times New Roman"/>
              </a:rPr>
              <a:t>  Datagram Networks</a:t>
            </a:r>
            <a:endParaRPr/>
          </a:p>
        </p:txBody>
      </p:sp>
      <p:sp>
        <p:nvSpPr>
          <p:cNvPr id="1595" name="Google Shape;1595;p125"/>
          <p:cNvSpPr/>
          <p:nvPr/>
        </p:nvSpPr>
        <p:spPr>
          <a:xfrm>
            <a:off x="395288" y="1371600"/>
            <a:ext cx="7924800" cy="4833938"/>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All packets have a destination address in the header.</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packets have a destination address in the header.</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destination address for each datagram is used at a router to forward the message towards its final destination.</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packet header contains a sequence number in the header so it can be ordered at the destination.</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pic>
        <p:nvPicPr>
          <p:cNvPr id="1596" name="Google Shape;1596;p125"/>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26"/>
          <p:cNvSpPr/>
          <p:nvPr/>
        </p:nvSpPr>
        <p:spPr>
          <a:xfrm>
            <a:off x="1905000" y="5791200"/>
            <a:ext cx="63246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Routing table in a datagram network</a:t>
            </a:r>
            <a:endParaRPr/>
          </a:p>
        </p:txBody>
      </p:sp>
      <p:pic>
        <p:nvPicPr>
          <p:cNvPr id="1605" name="Google Shape;1605;p126"/>
          <p:cNvPicPr preferRelativeResize="0"/>
          <p:nvPr/>
        </p:nvPicPr>
        <p:blipFill rotWithShape="1">
          <a:blip r:embed="rId3">
            <a:alphaModFix/>
          </a:blip>
          <a:srcRect b="0" l="0" r="0" t="0"/>
          <a:stretch/>
        </p:blipFill>
        <p:spPr>
          <a:xfrm>
            <a:off x="990600" y="1447800"/>
            <a:ext cx="7543800" cy="4164013"/>
          </a:xfrm>
          <a:prstGeom prst="rect">
            <a:avLst/>
          </a:prstGeom>
          <a:noFill/>
          <a:ln>
            <a:noFill/>
          </a:ln>
        </p:spPr>
      </p:pic>
      <p:pic>
        <p:nvPicPr>
          <p:cNvPr id="1606" name="Google Shape;1606;p126"/>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05"/>
                                        </p:tgtEl>
                                        <p:attrNameLst>
                                          <p:attrName>style.visibility</p:attrName>
                                        </p:attrNameLst>
                                      </p:cBhvr>
                                      <p:to>
                                        <p:strVal val="visible"/>
                                      </p:to>
                                    </p:set>
                                    <p:anim calcmode="lin" valueType="num">
                                      <p:cBhvr additive="base">
                                        <p:cTn dur="1500"/>
                                        <p:tgtEl>
                                          <p:spTgt spid="1605"/>
                                        </p:tgtEl>
                                        <p:attrNameLst>
                                          <p:attrName>ppt_w</p:attrName>
                                        </p:attrNameLst>
                                      </p:cBhvr>
                                      <p:tavLst>
                                        <p:tav fmla="" tm="0">
                                          <p:val>
                                            <p:strVal val="0"/>
                                          </p:val>
                                        </p:tav>
                                        <p:tav fmla="" tm="100000">
                                          <p:val>
                                            <p:strVal val="#ppt_w"/>
                                          </p:val>
                                        </p:tav>
                                      </p:tavLst>
                                    </p:anim>
                                    <p:anim calcmode="lin" valueType="num">
                                      <p:cBhvr additive="base">
                                        <p:cTn dur="1500"/>
                                        <p:tgtEl>
                                          <p:spTgt spid="16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27"/>
          <p:cNvSpPr/>
          <p:nvPr/>
        </p:nvSpPr>
        <p:spPr>
          <a:xfrm>
            <a:off x="1295400" y="5638800"/>
            <a:ext cx="7620000" cy="463550"/>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Delays in a datagram network (compare to next slide)</a:t>
            </a:r>
            <a:endParaRPr/>
          </a:p>
        </p:txBody>
      </p:sp>
      <p:pic>
        <p:nvPicPr>
          <p:cNvPr id="1615" name="Google Shape;1615;p127"/>
          <p:cNvPicPr preferRelativeResize="0"/>
          <p:nvPr/>
        </p:nvPicPr>
        <p:blipFill rotWithShape="1">
          <a:blip r:embed="rId3">
            <a:alphaModFix/>
          </a:blip>
          <a:srcRect b="0" l="0" r="0" t="0"/>
          <a:stretch/>
        </p:blipFill>
        <p:spPr>
          <a:xfrm>
            <a:off x="1600200" y="838200"/>
            <a:ext cx="6623050" cy="3482975"/>
          </a:xfrm>
          <a:prstGeom prst="rect">
            <a:avLst/>
          </a:prstGeom>
          <a:noFill/>
          <a:ln>
            <a:noFill/>
          </a:ln>
        </p:spPr>
      </p:pic>
      <p:pic>
        <p:nvPicPr>
          <p:cNvPr id="1616" name="Google Shape;1616;p127"/>
          <p:cNvPicPr preferRelativeResize="0"/>
          <p:nvPr/>
        </p:nvPicPr>
        <p:blipFill rotWithShape="1">
          <a:blip r:embed="rId4">
            <a:alphaModFix/>
          </a:blip>
          <a:srcRect b="0" l="0" r="0" t="0"/>
          <a:stretch/>
        </p:blipFill>
        <p:spPr>
          <a:xfrm>
            <a:off x="1981200" y="3321050"/>
            <a:ext cx="1905000" cy="528638"/>
          </a:xfrm>
          <a:prstGeom prst="rect">
            <a:avLst/>
          </a:prstGeom>
          <a:noFill/>
          <a:ln>
            <a:noFill/>
          </a:ln>
        </p:spPr>
      </p:pic>
      <p:pic>
        <p:nvPicPr>
          <p:cNvPr id="1617" name="Google Shape;1617;p127"/>
          <p:cNvPicPr preferRelativeResize="0"/>
          <p:nvPr/>
        </p:nvPicPr>
        <p:blipFill rotWithShape="1">
          <a:blip r:embed="rId5">
            <a:alphaModFix/>
          </a:blip>
          <a:srcRect b="0" l="0" r="0" t="0"/>
          <a:stretch/>
        </p:blipFill>
        <p:spPr>
          <a:xfrm>
            <a:off x="0" y="838200"/>
            <a:ext cx="1566863" cy="1143000"/>
          </a:xfrm>
          <a:prstGeom prst="rect">
            <a:avLst/>
          </a:prstGeom>
          <a:noFill/>
          <a:ln>
            <a:noFill/>
          </a:ln>
        </p:spPr>
      </p:pic>
      <p:pic>
        <p:nvPicPr>
          <p:cNvPr id="1618" name="Google Shape;1618;p127"/>
          <p:cNvPicPr preferRelativeResize="0"/>
          <p:nvPr/>
        </p:nvPicPr>
        <p:blipFill rotWithShape="1">
          <a:blip r:embed="rId4">
            <a:alphaModFix/>
          </a:blip>
          <a:srcRect b="0" l="0" r="0" t="0"/>
          <a:stretch/>
        </p:blipFill>
        <p:spPr>
          <a:xfrm>
            <a:off x="3884613" y="3967163"/>
            <a:ext cx="1905000" cy="528637"/>
          </a:xfrm>
          <a:prstGeom prst="rect">
            <a:avLst/>
          </a:prstGeom>
          <a:noFill/>
          <a:ln>
            <a:noFill/>
          </a:ln>
        </p:spPr>
      </p:pic>
      <p:pic>
        <p:nvPicPr>
          <p:cNvPr id="1619" name="Google Shape;1619;p127"/>
          <p:cNvPicPr preferRelativeResize="0"/>
          <p:nvPr/>
        </p:nvPicPr>
        <p:blipFill rotWithShape="1">
          <a:blip r:embed="rId6">
            <a:alphaModFix/>
          </a:blip>
          <a:srcRect b="0" l="0" r="0" t="0"/>
          <a:stretch/>
        </p:blipFill>
        <p:spPr>
          <a:xfrm>
            <a:off x="5788025" y="4608513"/>
            <a:ext cx="1905000" cy="530225"/>
          </a:xfrm>
          <a:prstGeom prst="rect">
            <a:avLst/>
          </a:prstGeom>
          <a:noFill/>
          <a:ln>
            <a:noFill/>
          </a:ln>
        </p:spPr>
      </p:pic>
      <p:pic>
        <p:nvPicPr>
          <p:cNvPr id="1620" name="Google Shape;1620;p127"/>
          <p:cNvPicPr preferRelativeResize="0"/>
          <p:nvPr/>
        </p:nvPicPr>
        <p:blipFill rotWithShape="1">
          <a:blip r:embed="rId7">
            <a:alphaModFix/>
          </a:blip>
          <a:srcRect b="0" l="0" r="0" t="0"/>
          <a:stretch/>
        </p:blipFill>
        <p:spPr>
          <a:xfrm>
            <a:off x="2667000" y="3848100"/>
            <a:ext cx="1150938" cy="571500"/>
          </a:xfrm>
          <a:prstGeom prst="rect">
            <a:avLst/>
          </a:prstGeom>
          <a:noFill/>
          <a:ln>
            <a:noFill/>
          </a:ln>
        </p:spPr>
      </p:pic>
      <p:pic>
        <p:nvPicPr>
          <p:cNvPr id="1621" name="Google Shape;1621;p127"/>
          <p:cNvPicPr preferRelativeResize="0"/>
          <p:nvPr/>
        </p:nvPicPr>
        <p:blipFill rotWithShape="1">
          <a:blip r:embed="rId8">
            <a:alphaModFix/>
          </a:blip>
          <a:srcRect b="0" l="0" r="0" t="0"/>
          <a:stretch/>
        </p:blipFill>
        <p:spPr>
          <a:xfrm>
            <a:off x="4570413" y="4495800"/>
            <a:ext cx="1150937" cy="571500"/>
          </a:xfrm>
          <a:prstGeom prst="rect">
            <a:avLst/>
          </a:prstGeom>
          <a:noFill/>
          <a:ln>
            <a:noFill/>
          </a:ln>
        </p:spPr>
      </p:pic>
      <p:pic>
        <p:nvPicPr>
          <p:cNvPr id="1622" name="Google Shape;1622;p127"/>
          <p:cNvPicPr preferRelativeResize="0"/>
          <p:nvPr/>
        </p:nvPicPr>
        <p:blipFill rotWithShape="1">
          <a:blip r:embed="rId9">
            <a:alphaModFix/>
          </a:blip>
          <a:srcRect b="0" l="0" r="0" t="0"/>
          <a:stretch/>
        </p:blipFill>
        <p:spPr>
          <a:xfrm>
            <a:off x="7902575" y="3276600"/>
            <a:ext cx="401638" cy="1862138"/>
          </a:xfrm>
          <a:prstGeom prst="rect">
            <a:avLst/>
          </a:prstGeom>
          <a:noFill/>
          <a:ln>
            <a:noFill/>
          </a:ln>
        </p:spPr>
      </p:pic>
      <p:pic>
        <p:nvPicPr>
          <p:cNvPr id="1623" name="Google Shape;1623;p127"/>
          <p:cNvPicPr preferRelativeResize="0"/>
          <p:nvPr/>
        </p:nvPicPr>
        <p:blipFill rotWithShape="1">
          <a:blip r:embed="rId10">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250"/>
                                        <p:tgtEl>
                                          <p:spTgt spid="1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250"/>
                                        <p:tgtEl>
                                          <p:spTgt spid="1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28"/>
          <p:cNvSpPr/>
          <p:nvPr/>
        </p:nvSpPr>
        <p:spPr>
          <a:xfrm>
            <a:off x="609600" y="5840413"/>
            <a:ext cx="8915400" cy="77152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2000">
              <a:solidFill>
                <a:srgbClr val="FF0000"/>
              </a:solidFill>
              <a:latin typeface="Times"/>
              <a:ea typeface="Times"/>
              <a:cs typeface="Times"/>
              <a:sym typeface="Times"/>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Compare the datagram network to the circuit-switched network</a:t>
            </a:r>
            <a:endParaRPr/>
          </a:p>
        </p:txBody>
      </p:sp>
      <p:pic>
        <p:nvPicPr>
          <p:cNvPr id="1632" name="Google Shape;1632;p128"/>
          <p:cNvPicPr preferRelativeResize="0"/>
          <p:nvPr/>
        </p:nvPicPr>
        <p:blipFill rotWithShape="1">
          <a:blip r:embed="rId3">
            <a:alphaModFix/>
          </a:blip>
          <a:srcRect b="0" l="0" r="0" t="0"/>
          <a:stretch/>
        </p:blipFill>
        <p:spPr>
          <a:xfrm>
            <a:off x="152400" y="609600"/>
            <a:ext cx="8420100" cy="4454525"/>
          </a:xfrm>
          <a:prstGeom prst="rect">
            <a:avLst/>
          </a:prstGeom>
          <a:noFill/>
          <a:ln>
            <a:noFill/>
          </a:ln>
        </p:spPr>
      </p:pic>
      <p:pic>
        <p:nvPicPr>
          <p:cNvPr id="1633" name="Google Shape;1633;p128"/>
          <p:cNvPicPr preferRelativeResize="0"/>
          <p:nvPr/>
        </p:nvPicPr>
        <p:blipFill rotWithShape="1">
          <a:blip r:embed="rId4">
            <a:alphaModFix/>
          </a:blip>
          <a:srcRect b="0" l="0" r="0" t="0"/>
          <a:stretch/>
        </p:blipFill>
        <p:spPr>
          <a:xfrm>
            <a:off x="1385888" y="2819400"/>
            <a:ext cx="6767512" cy="466725"/>
          </a:xfrm>
          <a:prstGeom prst="rect">
            <a:avLst/>
          </a:prstGeom>
          <a:noFill/>
          <a:ln>
            <a:noFill/>
          </a:ln>
        </p:spPr>
      </p:pic>
      <p:pic>
        <p:nvPicPr>
          <p:cNvPr id="1634" name="Google Shape;1634;p128"/>
          <p:cNvPicPr preferRelativeResize="0"/>
          <p:nvPr/>
        </p:nvPicPr>
        <p:blipFill rotWithShape="1">
          <a:blip r:embed="rId5">
            <a:alphaModFix/>
          </a:blip>
          <a:srcRect b="0" l="0" r="0" t="0"/>
          <a:stretch/>
        </p:blipFill>
        <p:spPr>
          <a:xfrm>
            <a:off x="1385888" y="3276600"/>
            <a:ext cx="6767512" cy="473075"/>
          </a:xfrm>
          <a:prstGeom prst="rect">
            <a:avLst/>
          </a:prstGeom>
          <a:noFill/>
          <a:ln>
            <a:noFill/>
          </a:ln>
        </p:spPr>
      </p:pic>
      <p:pic>
        <p:nvPicPr>
          <p:cNvPr id="1635" name="Google Shape;1635;p128"/>
          <p:cNvPicPr preferRelativeResize="0"/>
          <p:nvPr/>
        </p:nvPicPr>
        <p:blipFill rotWithShape="1">
          <a:blip r:embed="rId6">
            <a:alphaModFix/>
          </a:blip>
          <a:srcRect b="0" l="0" r="0" t="0"/>
          <a:stretch/>
        </p:blipFill>
        <p:spPr>
          <a:xfrm>
            <a:off x="1462088" y="3733800"/>
            <a:ext cx="6767512" cy="1592263"/>
          </a:xfrm>
          <a:prstGeom prst="rect">
            <a:avLst/>
          </a:prstGeom>
          <a:noFill/>
          <a:ln>
            <a:noFill/>
          </a:ln>
        </p:spPr>
      </p:pic>
      <p:pic>
        <p:nvPicPr>
          <p:cNvPr id="1636" name="Google Shape;1636;p128"/>
          <p:cNvPicPr preferRelativeResize="0"/>
          <p:nvPr/>
        </p:nvPicPr>
        <p:blipFill rotWithShape="1">
          <a:blip r:embed="rId5">
            <a:alphaModFix/>
          </a:blip>
          <a:srcRect b="0" l="0" r="0" t="0"/>
          <a:stretch/>
        </p:blipFill>
        <p:spPr>
          <a:xfrm>
            <a:off x="1447800" y="5394325"/>
            <a:ext cx="6767513" cy="473075"/>
          </a:xfrm>
          <a:prstGeom prst="rect">
            <a:avLst/>
          </a:prstGeom>
          <a:noFill/>
          <a:ln>
            <a:noFill/>
          </a:ln>
        </p:spPr>
      </p:pic>
      <p:pic>
        <p:nvPicPr>
          <p:cNvPr id="1637" name="Google Shape;1637;p128"/>
          <p:cNvPicPr preferRelativeResize="0"/>
          <p:nvPr/>
        </p:nvPicPr>
        <p:blipFill rotWithShape="1">
          <a:blip r:embed="rId7">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29"/>
          <p:cNvSpPr txBox="1"/>
          <p:nvPr/>
        </p:nvSpPr>
        <p:spPr>
          <a:xfrm>
            <a:off x="1371600" y="0"/>
            <a:ext cx="7297738"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3.1 Virtual-Circuit Networks</a:t>
            </a:r>
            <a:endParaRPr/>
          </a:p>
        </p:txBody>
      </p:sp>
      <p:sp>
        <p:nvSpPr>
          <p:cNvPr id="1646" name="Google Shape;1646;p129"/>
          <p:cNvSpPr/>
          <p:nvPr/>
        </p:nvSpPr>
        <p:spPr>
          <a:xfrm>
            <a:off x="381000" y="1293813"/>
            <a:ext cx="7924800" cy="5265737"/>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 virtual-circuit network is a cross between a circuit-switched network and a datagram network.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virtual-circuit shares  characteristics of both.</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virtual-circuit network operates at the data-link layer.</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packets for a virtual circuit network are known as frames.</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pic>
        <p:nvPicPr>
          <p:cNvPr id="1647" name="Google Shape;1647;p129"/>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30"/>
          <p:cNvSpPr/>
          <p:nvPr/>
        </p:nvSpPr>
        <p:spPr>
          <a:xfrm>
            <a:off x="2362200" y="4876800"/>
            <a:ext cx="5867400" cy="58737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3200">
                <a:solidFill>
                  <a:srgbClr val="000000"/>
                </a:solidFill>
                <a:latin typeface="Calibri"/>
                <a:ea typeface="Calibri"/>
                <a:cs typeface="Calibri"/>
                <a:sym typeface="Calibri"/>
              </a:rPr>
              <a:t>Virtual-circuit network</a:t>
            </a:r>
            <a:endParaRPr/>
          </a:p>
        </p:txBody>
      </p:sp>
      <p:pic>
        <p:nvPicPr>
          <p:cNvPr id="1656" name="Google Shape;1656;p130"/>
          <p:cNvPicPr preferRelativeResize="0"/>
          <p:nvPr/>
        </p:nvPicPr>
        <p:blipFill rotWithShape="1">
          <a:blip r:embed="rId3">
            <a:alphaModFix/>
          </a:blip>
          <a:srcRect b="0" l="0" r="0" t="0"/>
          <a:stretch/>
        </p:blipFill>
        <p:spPr>
          <a:xfrm>
            <a:off x="685800" y="1066800"/>
            <a:ext cx="7962900" cy="3829050"/>
          </a:xfrm>
          <a:prstGeom prst="rect">
            <a:avLst/>
          </a:prstGeom>
          <a:noFill/>
          <a:ln>
            <a:noFill/>
          </a:ln>
        </p:spPr>
      </p:pic>
      <p:pic>
        <p:nvPicPr>
          <p:cNvPr id="1657" name="Google Shape;1657;p130"/>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2000"/>
                                        <p:tgtEl>
                                          <p:spTgt spid="1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31"/>
          <p:cNvSpPr txBox="1"/>
          <p:nvPr/>
        </p:nvSpPr>
        <p:spPr>
          <a:xfrm>
            <a:off x="1676400" y="0"/>
            <a:ext cx="7162800"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3.2  Virtual-Circuit Networks</a:t>
            </a:r>
            <a:endParaRPr/>
          </a:p>
        </p:txBody>
      </p:sp>
      <p:sp>
        <p:nvSpPr>
          <p:cNvPr id="1666" name="Google Shape;1666;p131"/>
          <p:cNvSpPr/>
          <p:nvPr/>
        </p:nvSpPr>
        <p:spPr>
          <a:xfrm>
            <a:off x="381000" y="1293813"/>
            <a:ext cx="7924800" cy="3971925"/>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 virtual-circuit network uses a series of special temporary addresses known as </a:t>
            </a:r>
            <a:r>
              <a:rPr lang="en-US" sz="2800" u="sng">
                <a:solidFill>
                  <a:srgbClr val="000000"/>
                </a:solidFill>
                <a:latin typeface="Times New Roman"/>
                <a:ea typeface="Times New Roman"/>
                <a:cs typeface="Times New Roman"/>
                <a:sym typeface="Times New Roman"/>
              </a:rPr>
              <a:t>virtual circuit identifiers (VCI).</a:t>
            </a:r>
            <a:endParaRPr/>
          </a:p>
          <a:p>
            <a:pPr indent="0" lvl="0" marL="0" marR="0" rtl="0" algn="just">
              <a:spcBef>
                <a:spcPts val="0"/>
              </a:spcBef>
              <a:spcAft>
                <a:spcPts val="0"/>
              </a:spcAft>
              <a:buNone/>
            </a:pPr>
            <a:r>
              <a:t/>
            </a:r>
            <a:endParaRPr sz="2800" u="sng">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VCI at each switch, is used to advance the frame towards its final destination.</a:t>
            </a:r>
            <a:endParaRPr/>
          </a:p>
          <a:p>
            <a:pPr indent="0" lvl="0" marL="0" marR="0" rtl="0" algn="just">
              <a:spcBef>
                <a:spcPts val="0"/>
              </a:spcBef>
              <a:spcAft>
                <a:spcPts val="0"/>
              </a:spcAft>
              <a:buNone/>
            </a:pPr>
            <a:r>
              <a:t/>
            </a:r>
            <a:endParaRPr sz="2800" u="sng">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pic>
        <p:nvPicPr>
          <p:cNvPr id="1667" name="Google Shape;1667;p131"/>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32"/>
          <p:cNvSpPr/>
          <p:nvPr/>
        </p:nvSpPr>
        <p:spPr>
          <a:xfrm>
            <a:off x="1295400" y="4648200"/>
            <a:ext cx="7620000" cy="95567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Virtual-circuit identifier (compare the VCI to a Datagram destination address)</a:t>
            </a:r>
            <a:endParaRPr/>
          </a:p>
        </p:txBody>
      </p:sp>
      <p:pic>
        <p:nvPicPr>
          <p:cNvPr id="1676" name="Google Shape;1676;p132"/>
          <p:cNvPicPr preferRelativeResize="0"/>
          <p:nvPr/>
        </p:nvPicPr>
        <p:blipFill rotWithShape="1">
          <a:blip r:embed="rId3">
            <a:alphaModFix/>
          </a:blip>
          <a:srcRect b="0" l="0" r="0" t="0"/>
          <a:stretch/>
        </p:blipFill>
        <p:spPr>
          <a:xfrm>
            <a:off x="838200" y="1447800"/>
            <a:ext cx="7924800" cy="2703513"/>
          </a:xfrm>
          <a:prstGeom prst="rect">
            <a:avLst/>
          </a:prstGeom>
          <a:noFill/>
          <a:ln>
            <a:noFill/>
          </a:ln>
        </p:spPr>
      </p:pic>
      <p:pic>
        <p:nvPicPr>
          <p:cNvPr id="1677" name="Google Shape;1677;p132"/>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3000"/>
                                        <p:tgtEl>
                                          <p:spTgt spid="1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33"/>
          <p:cNvSpPr txBox="1"/>
          <p:nvPr/>
        </p:nvSpPr>
        <p:spPr>
          <a:xfrm>
            <a:off x="1752600" y="0"/>
            <a:ext cx="71628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3.2  Virtual-Circuit Networks</a:t>
            </a:r>
            <a:endParaRPr/>
          </a:p>
        </p:txBody>
      </p:sp>
      <p:sp>
        <p:nvSpPr>
          <p:cNvPr id="1686" name="Google Shape;1686;p133"/>
          <p:cNvSpPr/>
          <p:nvPr/>
        </p:nvSpPr>
        <p:spPr>
          <a:xfrm>
            <a:off x="381000" y="1293813"/>
            <a:ext cx="7924800" cy="3933825"/>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switch has a table with 4 columns:</a:t>
            </a:r>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 Inputs half</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Input Port Number</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Input VCI</a:t>
            </a:r>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b) Outputs half</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Output Port Number</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Output VCI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pic>
        <p:nvPicPr>
          <p:cNvPr id="1687" name="Google Shape;1687;p133"/>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34"/>
          <p:cNvSpPr/>
          <p:nvPr/>
        </p:nvSpPr>
        <p:spPr>
          <a:xfrm>
            <a:off x="1219200" y="5626100"/>
            <a:ext cx="72390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Switch and table for a virtual-circuit network</a:t>
            </a:r>
            <a:endParaRPr/>
          </a:p>
        </p:txBody>
      </p:sp>
      <p:pic>
        <p:nvPicPr>
          <p:cNvPr id="1696" name="Google Shape;1696;p134"/>
          <p:cNvPicPr preferRelativeResize="0"/>
          <p:nvPr/>
        </p:nvPicPr>
        <p:blipFill rotWithShape="1">
          <a:blip r:embed="rId3">
            <a:alphaModFix/>
          </a:blip>
          <a:srcRect b="0" l="0" r="0" t="0"/>
          <a:stretch/>
        </p:blipFill>
        <p:spPr>
          <a:xfrm>
            <a:off x="549275" y="995363"/>
            <a:ext cx="7985125" cy="4262437"/>
          </a:xfrm>
          <a:prstGeom prst="rect">
            <a:avLst/>
          </a:prstGeom>
          <a:noFill/>
          <a:ln>
            <a:noFill/>
          </a:ln>
        </p:spPr>
      </p:pic>
      <p:pic>
        <p:nvPicPr>
          <p:cNvPr id="1697" name="Google Shape;1697;p134"/>
          <p:cNvPicPr preferRelativeResize="0"/>
          <p:nvPr/>
        </p:nvPicPr>
        <p:blipFill rotWithShape="1">
          <a:blip r:embed="rId4">
            <a:alphaModFix/>
          </a:blip>
          <a:srcRect b="0" l="0" r="0" t="0"/>
          <a:stretch/>
        </p:blipFill>
        <p:spPr>
          <a:xfrm>
            <a:off x="931863" y="2882900"/>
            <a:ext cx="3411537" cy="349250"/>
          </a:xfrm>
          <a:prstGeom prst="rect">
            <a:avLst/>
          </a:prstGeom>
          <a:noFill/>
          <a:ln>
            <a:noFill/>
          </a:ln>
        </p:spPr>
      </p:pic>
      <p:pic>
        <p:nvPicPr>
          <p:cNvPr id="1698" name="Google Shape;1698;p134"/>
          <p:cNvPicPr preferRelativeResize="0"/>
          <p:nvPr/>
        </p:nvPicPr>
        <p:blipFill rotWithShape="1">
          <a:blip r:embed="rId5">
            <a:alphaModFix/>
          </a:blip>
          <a:srcRect b="0" l="0" r="0" t="0"/>
          <a:stretch/>
        </p:blipFill>
        <p:spPr>
          <a:xfrm>
            <a:off x="6434138" y="2882900"/>
            <a:ext cx="1943100" cy="349250"/>
          </a:xfrm>
          <a:prstGeom prst="rect">
            <a:avLst/>
          </a:prstGeom>
          <a:noFill/>
          <a:ln>
            <a:noFill/>
          </a:ln>
        </p:spPr>
      </p:pic>
      <p:pic>
        <p:nvPicPr>
          <p:cNvPr id="1699" name="Google Shape;1699;p134"/>
          <p:cNvPicPr preferRelativeResize="0"/>
          <p:nvPr/>
        </p:nvPicPr>
        <p:blipFill rotWithShape="1">
          <a:blip r:embed="rId6">
            <a:alphaModFix/>
          </a:blip>
          <a:srcRect b="0" l="0" r="0" t="0"/>
          <a:stretch/>
        </p:blipFill>
        <p:spPr>
          <a:xfrm>
            <a:off x="5562600" y="3581400"/>
            <a:ext cx="261938" cy="1447800"/>
          </a:xfrm>
          <a:prstGeom prst="rect">
            <a:avLst/>
          </a:prstGeom>
          <a:noFill/>
          <a:ln>
            <a:noFill/>
          </a:ln>
        </p:spPr>
      </p:pic>
      <p:pic>
        <p:nvPicPr>
          <p:cNvPr id="1700" name="Google Shape;1700;p134"/>
          <p:cNvPicPr preferRelativeResize="0"/>
          <p:nvPr/>
        </p:nvPicPr>
        <p:blipFill rotWithShape="1">
          <a:blip r:embed="rId7">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295" name="Google Shape;295;p36"/>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296" name="Google Shape;296;p36"/>
          <p:cNvSpPr txBox="1"/>
          <p:nvPr/>
        </p:nvSpPr>
        <p:spPr>
          <a:xfrm>
            <a:off x="304800" y="1295400"/>
            <a:ext cx="8610600" cy="52578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Circuit switching</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Telephone networks are circuit switched</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Each call reserves resources end-to-end</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Provides excellent quality of service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Problems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Resource intense (what if the circuit is idle?)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Complex network components </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   (per circuit state, security)</a:t>
            </a:r>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b="1" sz="2000">
              <a:solidFill>
                <a:srgbClr val="0033CC"/>
              </a:solidFill>
              <a:latin typeface="Times New Roman"/>
              <a:ea typeface="Times New Roman"/>
              <a:cs typeface="Times New Roman"/>
              <a:sym typeface="Times New Roman"/>
            </a:endParaRPr>
          </a:p>
          <a:p>
            <a:pPr indent="-215900" lvl="6" marL="257175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descr="A Circuit Switch" id="297" name="Google Shape;297;p36"/>
          <p:cNvPicPr preferRelativeResize="0"/>
          <p:nvPr/>
        </p:nvPicPr>
        <p:blipFill rotWithShape="1">
          <a:blip r:embed="rId4">
            <a:alphaModFix/>
          </a:blip>
          <a:srcRect b="0" l="0" r="0" t="0"/>
          <a:stretch/>
        </p:blipFill>
        <p:spPr>
          <a:xfrm>
            <a:off x="3048000" y="3276600"/>
            <a:ext cx="5486400" cy="14573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35"/>
          <p:cNvSpPr/>
          <p:nvPr/>
        </p:nvSpPr>
        <p:spPr>
          <a:xfrm>
            <a:off x="304800" y="5867400"/>
            <a:ext cx="8534400" cy="95567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Source-to-destination data transfer in a circuit-switch network</a:t>
            </a:r>
            <a:endParaRPr/>
          </a:p>
        </p:txBody>
      </p:sp>
      <p:pic>
        <p:nvPicPr>
          <p:cNvPr id="1709" name="Google Shape;1709;p135"/>
          <p:cNvPicPr preferRelativeResize="0"/>
          <p:nvPr/>
        </p:nvPicPr>
        <p:blipFill rotWithShape="1">
          <a:blip r:embed="rId3">
            <a:alphaModFix/>
          </a:blip>
          <a:srcRect b="0" l="0" r="0" t="0"/>
          <a:stretch/>
        </p:blipFill>
        <p:spPr>
          <a:xfrm>
            <a:off x="377825" y="990600"/>
            <a:ext cx="8235950" cy="4724400"/>
          </a:xfrm>
          <a:prstGeom prst="rect">
            <a:avLst/>
          </a:prstGeom>
          <a:noFill/>
          <a:ln>
            <a:noFill/>
          </a:ln>
        </p:spPr>
      </p:pic>
      <p:pic>
        <p:nvPicPr>
          <p:cNvPr id="1710" name="Google Shape;1710;p135"/>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4000"/>
                                        <p:tgtEl>
                                          <p:spTgt spid="1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36"/>
          <p:cNvSpPr txBox="1"/>
          <p:nvPr/>
        </p:nvSpPr>
        <p:spPr>
          <a:xfrm>
            <a:off x="2209800" y="0"/>
            <a:ext cx="6553200" cy="64293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Virtual Circuit Networks</a:t>
            </a:r>
            <a:endParaRPr/>
          </a:p>
        </p:txBody>
      </p:sp>
      <p:sp>
        <p:nvSpPr>
          <p:cNvPr id="1719" name="Google Shape;1719;p136"/>
          <p:cNvSpPr/>
          <p:nvPr/>
        </p:nvSpPr>
        <p:spPr>
          <a:xfrm>
            <a:off x="381000" y="1293813"/>
            <a:ext cx="7924800" cy="3971925"/>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VCN behaves like a circuit switched net because there is a setup phase to establish the VCI entries in the switch table.</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There is also a data transfer phase and teardown phase.</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t>
            </a:r>
            <a:endParaRPr/>
          </a:p>
        </p:txBody>
      </p:sp>
      <p:pic>
        <p:nvPicPr>
          <p:cNvPr id="1720" name="Google Shape;1720;p136"/>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37"/>
          <p:cNvSpPr/>
          <p:nvPr/>
        </p:nvSpPr>
        <p:spPr>
          <a:xfrm>
            <a:off x="609600" y="5791200"/>
            <a:ext cx="7620000" cy="95567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Setup request in a virtual-circuit network</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All nodes have a VCI</a:t>
            </a:r>
            <a:endParaRPr/>
          </a:p>
        </p:txBody>
      </p:sp>
      <p:pic>
        <p:nvPicPr>
          <p:cNvPr id="1729" name="Google Shape;1729;p137"/>
          <p:cNvPicPr preferRelativeResize="0"/>
          <p:nvPr/>
        </p:nvPicPr>
        <p:blipFill rotWithShape="1">
          <a:blip r:embed="rId3">
            <a:alphaModFix/>
          </a:blip>
          <a:srcRect b="0" l="0" r="0" t="0"/>
          <a:stretch/>
        </p:blipFill>
        <p:spPr>
          <a:xfrm>
            <a:off x="304800" y="1143000"/>
            <a:ext cx="8491538" cy="4340225"/>
          </a:xfrm>
          <a:prstGeom prst="rect">
            <a:avLst/>
          </a:prstGeom>
          <a:noFill/>
          <a:ln>
            <a:noFill/>
          </a:ln>
        </p:spPr>
      </p:pic>
      <p:pic>
        <p:nvPicPr>
          <p:cNvPr id="1730" name="Google Shape;1730;p137"/>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4000"/>
                                        <p:tgtEl>
                                          <p:spTgt spid="1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38"/>
          <p:cNvSpPr/>
          <p:nvPr/>
        </p:nvSpPr>
        <p:spPr>
          <a:xfrm>
            <a:off x="838200" y="5702300"/>
            <a:ext cx="74676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Setup acknowledgment in a virtual-circuit network</a:t>
            </a:r>
            <a:endParaRPr/>
          </a:p>
        </p:txBody>
      </p:sp>
      <p:pic>
        <p:nvPicPr>
          <p:cNvPr id="1739" name="Google Shape;1739;p138"/>
          <p:cNvPicPr preferRelativeResize="0"/>
          <p:nvPr/>
        </p:nvPicPr>
        <p:blipFill rotWithShape="1">
          <a:blip r:embed="rId3">
            <a:alphaModFix/>
          </a:blip>
          <a:srcRect b="0" l="0" r="0" t="0"/>
          <a:stretch/>
        </p:blipFill>
        <p:spPr>
          <a:xfrm>
            <a:off x="609600" y="1143000"/>
            <a:ext cx="7972425" cy="3819525"/>
          </a:xfrm>
          <a:prstGeom prst="rect">
            <a:avLst/>
          </a:prstGeom>
          <a:noFill/>
          <a:ln>
            <a:noFill/>
          </a:ln>
        </p:spPr>
      </p:pic>
      <p:pic>
        <p:nvPicPr>
          <p:cNvPr id="1740" name="Google Shape;1740;p138"/>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3000"/>
                                        <p:tgtEl>
                                          <p:spTgt spid="1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9"/>
          <p:cNvSpPr/>
          <p:nvPr/>
        </p:nvSpPr>
        <p:spPr>
          <a:xfrm>
            <a:off x="1752600" y="5638800"/>
            <a:ext cx="7008813"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Delay in a virtual-circuit network</a:t>
            </a:r>
            <a:endParaRPr/>
          </a:p>
        </p:txBody>
      </p:sp>
      <p:pic>
        <p:nvPicPr>
          <p:cNvPr id="1749" name="Google Shape;1749;p139"/>
          <p:cNvPicPr preferRelativeResize="0"/>
          <p:nvPr/>
        </p:nvPicPr>
        <p:blipFill rotWithShape="1">
          <a:blip r:embed="rId3">
            <a:alphaModFix/>
          </a:blip>
          <a:srcRect b="0" l="0" r="0" t="0"/>
          <a:stretch/>
        </p:blipFill>
        <p:spPr>
          <a:xfrm>
            <a:off x="1371600" y="1066800"/>
            <a:ext cx="6286500" cy="4244975"/>
          </a:xfrm>
          <a:prstGeom prst="rect">
            <a:avLst/>
          </a:prstGeom>
          <a:noFill/>
          <a:ln>
            <a:noFill/>
          </a:ln>
        </p:spPr>
      </p:pic>
      <p:pic>
        <p:nvPicPr>
          <p:cNvPr id="1750" name="Google Shape;1750;p139"/>
          <p:cNvPicPr preferRelativeResize="0"/>
          <p:nvPr/>
        </p:nvPicPr>
        <p:blipFill rotWithShape="1">
          <a:blip r:embed="rId4">
            <a:alphaModFix/>
          </a:blip>
          <a:srcRect b="0" l="0" r="0" t="0"/>
          <a:stretch/>
        </p:blipFill>
        <p:spPr>
          <a:xfrm>
            <a:off x="1636713" y="2928938"/>
            <a:ext cx="1905000" cy="528637"/>
          </a:xfrm>
          <a:prstGeom prst="rect">
            <a:avLst/>
          </a:prstGeom>
          <a:noFill/>
          <a:ln>
            <a:noFill/>
          </a:ln>
        </p:spPr>
      </p:pic>
      <p:pic>
        <p:nvPicPr>
          <p:cNvPr id="1751" name="Google Shape;1751;p139"/>
          <p:cNvPicPr preferRelativeResize="0"/>
          <p:nvPr/>
        </p:nvPicPr>
        <p:blipFill rotWithShape="1">
          <a:blip r:embed="rId4">
            <a:alphaModFix/>
          </a:blip>
          <a:srcRect b="0" l="0" r="0" t="0"/>
          <a:stretch/>
        </p:blipFill>
        <p:spPr>
          <a:xfrm>
            <a:off x="3541713" y="3482975"/>
            <a:ext cx="1905000" cy="528638"/>
          </a:xfrm>
          <a:prstGeom prst="rect">
            <a:avLst/>
          </a:prstGeom>
          <a:noFill/>
          <a:ln>
            <a:noFill/>
          </a:ln>
        </p:spPr>
      </p:pic>
      <p:pic>
        <p:nvPicPr>
          <p:cNvPr id="1752" name="Google Shape;1752;p139"/>
          <p:cNvPicPr preferRelativeResize="0"/>
          <p:nvPr/>
        </p:nvPicPr>
        <p:blipFill rotWithShape="1">
          <a:blip r:embed="rId4">
            <a:alphaModFix/>
          </a:blip>
          <a:srcRect b="0" l="0" r="0" t="0"/>
          <a:stretch/>
        </p:blipFill>
        <p:spPr>
          <a:xfrm>
            <a:off x="5454650" y="4016375"/>
            <a:ext cx="1905000" cy="528638"/>
          </a:xfrm>
          <a:prstGeom prst="rect">
            <a:avLst/>
          </a:prstGeom>
          <a:noFill/>
          <a:ln>
            <a:noFill/>
          </a:ln>
        </p:spPr>
      </p:pic>
      <p:pic>
        <p:nvPicPr>
          <p:cNvPr id="1753" name="Google Shape;1753;p139"/>
          <p:cNvPicPr preferRelativeResize="0"/>
          <p:nvPr/>
        </p:nvPicPr>
        <p:blipFill rotWithShape="1">
          <a:blip r:embed="rId5">
            <a:alphaModFix/>
          </a:blip>
          <a:srcRect b="0" l="0" r="0" t="0"/>
          <a:stretch/>
        </p:blipFill>
        <p:spPr>
          <a:xfrm>
            <a:off x="1635125" y="2119313"/>
            <a:ext cx="5724525" cy="373062"/>
          </a:xfrm>
          <a:prstGeom prst="rect">
            <a:avLst/>
          </a:prstGeom>
          <a:noFill/>
          <a:ln>
            <a:noFill/>
          </a:ln>
        </p:spPr>
      </p:pic>
      <p:pic>
        <p:nvPicPr>
          <p:cNvPr id="1754" name="Google Shape;1754;p139"/>
          <p:cNvPicPr preferRelativeResize="0"/>
          <p:nvPr/>
        </p:nvPicPr>
        <p:blipFill rotWithShape="1">
          <a:blip r:embed="rId6">
            <a:alphaModFix/>
          </a:blip>
          <a:srcRect b="0" l="0" r="0" t="0"/>
          <a:stretch/>
        </p:blipFill>
        <p:spPr>
          <a:xfrm>
            <a:off x="1635125" y="2500313"/>
            <a:ext cx="5729288" cy="373062"/>
          </a:xfrm>
          <a:prstGeom prst="rect">
            <a:avLst/>
          </a:prstGeom>
          <a:noFill/>
          <a:ln>
            <a:noFill/>
          </a:ln>
        </p:spPr>
      </p:pic>
      <p:pic>
        <p:nvPicPr>
          <p:cNvPr id="1755" name="Google Shape;1755;p139"/>
          <p:cNvPicPr preferRelativeResize="0"/>
          <p:nvPr/>
        </p:nvPicPr>
        <p:blipFill rotWithShape="1">
          <a:blip r:embed="rId6">
            <a:alphaModFix/>
          </a:blip>
          <a:srcRect b="0" l="0" r="0" t="0"/>
          <a:stretch/>
        </p:blipFill>
        <p:spPr>
          <a:xfrm>
            <a:off x="1635125" y="4568825"/>
            <a:ext cx="5729288" cy="373063"/>
          </a:xfrm>
          <a:prstGeom prst="rect">
            <a:avLst/>
          </a:prstGeom>
          <a:noFill/>
          <a:ln>
            <a:noFill/>
          </a:ln>
        </p:spPr>
      </p:pic>
      <p:pic>
        <p:nvPicPr>
          <p:cNvPr id="1756" name="Google Shape;1756;p139"/>
          <p:cNvPicPr preferRelativeResize="0"/>
          <p:nvPr/>
        </p:nvPicPr>
        <p:blipFill rotWithShape="1">
          <a:blip r:embed="rId7">
            <a:alphaModFix/>
          </a:blip>
          <a:srcRect b="0" l="0" r="0" t="0"/>
          <a:stretch/>
        </p:blipFill>
        <p:spPr>
          <a:xfrm>
            <a:off x="1074738" y="2111375"/>
            <a:ext cx="411162" cy="762000"/>
          </a:xfrm>
          <a:prstGeom prst="rect">
            <a:avLst/>
          </a:prstGeom>
          <a:noFill/>
          <a:ln>
            <a:noFill/>
          </a:ln>
        </p:spPr>
      </p:pic>
      <p:pic>
        <p:nvPicPr>
          <p:cNvPr id="1757" name="Google Shape;1757;p139"/>
          <p:cNvPicPr preferRelativeResize="0"/>
          <p:nvPr/>
        </p:nvPicPr>
        <p:blipFill rotWithShape="1">
          <a:blip r:embed="rId8">
            <a:alphaModFix/>
          </a:blip>
          <a:srcRect b="0" l="0" r="0" t="0"/>
          <a:stretch/>
        </p:blipFill>
        <p:spPr>
          <a:xfrm>
            <a:off x="1168400" y="4321175"/>
            <a:ext cx="411163" cy="877888"/>
          </a:xfrm>
          <a:prstGeom prst="rect">
            <a:avLst/>
          </a:prstGeom>
          <a:noFill/>
          <a:ln>
            <a:noFill/>
          </a:ln>
        </p:spPr>
      </p:pic>
      <p:pic>
        <p:nvPicPr>
          <p:cNvPr id="1758" name="Google Shape;1758;p139"/>
          <p:cNvPicPr preferRelativeResize="0"/>
          <p:nvPr/>
        </p:nvPicPr>
        <p:blipFill rotWithShape="1">
          <a:blip r:embed="rId9">
            <a:alphaModFix/>
          </a:blip>
          <a:srcRect b="0" l="0" r="0" t="0"/>
          <a:stretch/>
        </p:blipFill>
        <p:spPr>
          <a:xfrm>
            <a:off x="581025" y="2095500"/>
            <a:ext cx="412750" cy="2846388"/>
          </a:xfrm>
          <a:prstGeom prst="rect">
            <a:avLst/>
          </a:prstGeom>
          <a:noFill/>
          <a:ln>
            <a:noFill/>
          </a:ln>
        </p:spPr>
      </p:pic>
      <p:pic>
        <p:nvPicPr>
          <p:cNvPr id="1759" name="Google Shape;1759;p139"/>
          <p:cNvPicPr preferRelativeResize="0"/>
          <p:nvPr/>
        </p:nvPicPr>
        <p:blipFill rotWithShape="1">
          <a:blip r:embed="rId10">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200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2000"/>
                                        <p:tgtEl>
                                          <p:spTgt spid="1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2000"/>
                                        <p:tgtEl>
                                          <p:spTgt spid="1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2000"/>
                                        <p:tgtEl>
                                          <p:spTgt spid="1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2000"/>
                                        <p:tgtEl>
                                          <p:spTgt spid="1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2250"/>
                                        <p:tgtEl>
                                          <p:spTgt spid="1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40"/>
          <p:cNvSpPr/>
          <p:nvPr/>
        </p:nvSpPr>
        <p:spPr>
          <a:xfrm>
            <a:off x="304800" y="228600"/>
            <a:ext cx="287020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Comparison Chart</a:t>
            </a:r>
            <a:endParaRPr/>
          </a:p>
        </p:txBody>
      </p:sp>
      <p:graphicFrame>
        <p:nvGraphicFramePr>
          <p:cNvPr id="1765" name="Google Shape;1765;p140"/>
          <p:cNvGraphicFramePr/>
          <p:nvPr/>
        </p:nvGraphicFramePr>
        <p:xfrm>
          <a:off x="457200" y="914400"/>
          <a:ext cx="3000000" cy="3000000"/>
        </p:xfrm>
        <a:graphic>
          <a:graphicData uri="http://schemas.openxmlformats.org/drawingml/2006/table">
            <a:tbl>
              <a:tblPr>
                <a:noFill/>
                <a:tableStyleId>{86E63D87-3727-4287-8520-4F659FB84375}</a:tableStyleId>
              </a:tblPr>
              <a:tblGrid>
                <a:gridCol w="1397200"/>
                <a:gridCol w="3174400"/>
                <a:gridCol w="3665925"/>
              </a:tblGrid>
              <a:tr h="1009175">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BASIS</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CIRCUIT SWITCHING</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ctr">
                        <a:spcBef>
                          <a:spcPts val="0"/>
                        </a:spcBef>
                        <a:spcAft>
                          <a:spcPts val="0"/>
                        </a:spcAft>
                        <a:buNone/>
                      </a:pPr>
                      <a:r>
                        <a:rPr b="1" lang="en-US" sz="1600" u="none" cap="none" strike="noStrike">
                          <a:latin typeface="Times New Roman"/>
                          <a:ea typeface="Times New Roman"/>
                          <a:cs typeface="Times New Roman"/>
                          <a:sym typeface="Times New Roman"/>
                        </a:rPr>
                        <a:t>PACKET SWITCHING</a:t>
                      </a:r>
                      <a:endParaRPr/>
                    </a:p>
                  </a:txBody>
                  <a:tcPr marT="31650" marB="31650" marR="31650" marL="31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30717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Orientation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Connection oriented.</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Connectionless.</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55105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Purpose</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Initially designed for Voice communication.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Initially designed for Data Transmission.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00917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Flexibility</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Inflexible, because once a path is set all parts of a transmission follows the same path.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Flexible, because a route is created for each packet to travel to the destination.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6932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Order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Message is received in the order, sent from the source.</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Packets of a message are received out of order and assembled at the destination.</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1249000">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Technology/Approach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Circuit switching can be achieved using two technologies, either Space Division Switching or Time-Division Switching.</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 Switching has two approaches Datagram Approach and Virtual Circuit Approach.</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69325">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Layers</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Circuit Switching is implemented at Physical Layer.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US" sz="1600" u="none" cap="none" strike="noStrike">
                          <a:latin typeface="Times New Roman"/>
                          <a:ea typeface="Times New Roman"/>
                          <a:cs typeface="Times New Roman"/>
                          <a:sym typeface="Times New Roman"/>
                        </a:rPr>
                        <a:t>Packet Switching is implemented at Network Layer.</a:t>
                      </a:r>
                      <a:endParaRPr/>
                    </a:p>
                  </a:txBody>
                  <a:tcPr marT="31650" marB="31650" marR="31650" marL="31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pic>
        <p:nvPicPr>
          <p:cNvPr id="1766" name="Google Shape;1766;p140"/>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772" name="Google Shape;1772;p141"/>
          <p:cNvSpPr txBox="1"/>
          <p:nvPr>
            <p:ph type="ctrTitle"/>
          </p:nvPr>
        </p:nvSpPr>
        <p:spPr>
          <a:xfrm>
            <a:off x="0" y="228600"/>
            <a:ext cx="7315200" cy="990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Protocols &amp; Standards</a:t>
            </a:r>
            <a:endParaRPr/>
          </a:p>
        </p:txBody>
      </p:sp>
      <p:pic>
        <p:nvPicPr>
          <p:cNvPr descr="download.png" id="1773" name="Google Shape;1773;p14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1774" name="Google Shape;1774;p141"/>
          <p:cNvSpPr txBox="1"/>
          <p:nvPr>
            <p:ph idx="1" type="subTitle"/>
          </p:nvPr>
        </p:nvSpPr>
        <p:spPr>
          <a:xfrm>
            <a:off x="533400" y="1295400"/>
            <a:ext cx="8229600" cy="502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3200"/>
              <a:buNone/>
            </a:pPr>
            <a:r>
              <a:rPr b="1" lang="en-US"/>
              <a:t>Protocols</a:t>
            </a:r>
            <a:endParaRPr/>
          </a:p>
          <a:p>
            <a:pPr indent="0" lvl="0" marL="0" rtl="0" algn="l">
              <a:lnSpc>
                <a:spcPct val="90000"/>
              </a:lnSpc>
              <a:spcBef>
                <a:spcPts val="560"/>
              </a:spcBef>
              <a:spcAft>
                <a:spcPts val="0"/>
              </a:spcAft>
              <a:buClr>
                <a:srgbClr val="888888"/>
              </a:buClr>
              <a:buSzPts val="2800"/>
              <a:buNone/>
            </a:pPr>
            <a:r>
              <a:rPr lang="en-US" sz="2800"/>
              <a:t>Communicating worldwide will not be possible if there were no fixed </a:t>
            </a:r>
            <a:r>
              <a:rPr b="1" lang="en-US" sz="2800"/>
              <a:t>'standards'</a:t>
            </a:r>
            <a:r>
              <a:rPr lang="en-US" sz="2800"/>
              <a:t> that will govern the way user communicates for data as well as the way our devices treat those data</a:t>
            </a:r>
            <a:endParaRPr/>
          </a:p>
          <a:p>
            <a:pPr indent="-177800" lvl="0" marL="0" rtl="0" algn="l">
              <a:lnSpc>
                <a:spcPct val="90000"/>
              </a:lnSpc>
              <a:spcBef>
                <a:spcPts val="560"/>
              </a:spcBef>
              <a:spcAft>
                <a:spcPts val="0"/>
              </a:spcAft>
              <a:buClr>
                <a:srgbClr val="888888"/>
              </a:buClr>
              <a:buSzPts val="2800"/>
              <a:buFont typeface="Arial"/>
              <a:buChar char="•"/>
            </a:pPr>
            <a:r>
              <a:rPr lang="en-US" sz="2800"/>
              <a:t> For proper communication, entities in different systems </a:t>
            </a:r>
            <a:r>
              <a:rPr lang="en-US" sz="2800">
                <a:solidFill>
                  <a:srgbClr val="FF0000"/>
                </a:solidFill>
              </a:rPr>
              <a:t>must speak the same language</a:t>
            </a:r>
            <a:endParaRPr/>
          </a:p>
          <a:p>
            <a:pPr indent="0" lvl="1" marL="457200" rtl="0" algn="l">
              <a:lnSpc>
                <a:spcPct val="90000"/>
              </a:lnSpc>
              <a:spcBef>
                <a:spcPts val="560"/>
              </a:spcBef>
              <a:spcAft>
                <a:spcPts val="0"/>
              </a:spcAft>
              <a:buClr>
                <a:srgbClr val="888888"/>
              </a:buClr>
              <a:buSzPts val="2800"/>
              <a:buNone/>
            </a:pPr>
            <a:r>
              <a:rPr lang="en-US"/>
              <a:t>- there must be mutually acceptable conventions and rules about the content, timing and underlying mechanisms</a:t>
            </a:r>
            <a:endParaRPr/>
          </a:p>
          <a:p>
            <a:pPr indent="-177800" lvl="0" marL="0" rtl="0" algn="l">
              <a:lnSpc>
                <a:spcPct val="90000"/>
              </a:lnSpc>
              <a:spcBef>
                <a:spcPts val="560"/>
              </a:spcBef>
              <a:spcAft>
                <a:spcPts val="0"/>
              </a:spcAft>
              <a:buClr>
                <a:srgbClr val="888888"/>
              </a:buClr>
              <a:buSzPts val="2800"/>
              <a:buFont typeface="Arial"/>
              <a:buChar char="•"/>
            </a:pPr>
            <a:r>
              <a:rPr lang="en-US" sz="2800"/>
              <a:t> Those conventions and associated rules are referred as “PROTOCOLS”</a:t>
            </a:r>
            <a:endParaRPr/>
          </a:p>
          <a:p>
            <a:pPr indent="0" lvl="0" marL="0" rtl="0" algn="l">
              <a:lnSpc>
                <a:spcPct val="90000"/>
              </a:lnSpc>
              <a:spcBef>
                <a:spcPts val="640"/>
              </a:spcBef>
              <a:spcAft>
                <a:spcPts val="0"/>
              </a:spcAft>
              <a:buClr>
                <a:srgbClr val="888888"/>
              </a:buClr>
              <a:buSzPts val="32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780" name="Google Shape;1780;p142"/>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Protocols</a:t>
            </a:r>
            <a:endParaRPr/>
          </a:p>
        </p:txBody>
      </p:sp>
      <p:sp>
        <p:nvSpPr>
          <p:cNvPr id="1781" name="Google Shape;1781;p142"/>
          <p:cNvSpPr txBox="1"/>
          <p:nvPr>
            <p:ph idx="1" type="body"/>
          </p:nvPr>
        </p:nvSpPr>
        <p:spPr>
          <a:xfrm>
            <a:off x="457200" y="1447800"/>
            <a:ext cx="8178800" cy="4171950"/>
          </a:xfrm>
          <a:prstGeom prst="rect">
            <a:avLst/>
          </a:prstGeom>
          <a:noFill/>
          <a:ln>
            <a:noFill/>
          </a:ln>
        </p:spPr>
        <p:txBody>
          <a:bodyPr anchorCtr="0" anchor="t" bIns="45700" lIns="91425" spcFirstLastPara="1" rIns="91425" wrap="square" tIns="45700">
            <a:noAutofit/>
          </a:bodyPr>
          <a:lstStyle/>
          <a:p>
            <a:pPr indent="-228600" lvl="0" marL="342900" rtl="0" algn="l">
              <a:lnSpc>
                <a:spcPct val="90000"/>
              </a:lnSpc>
              <a:spcBef>
                <a:spcPts val="0"/>
              </a:spcBef>
              <a:spcAft>
                <a:spcPts val="0"/>
              </a:spcAft>
              <a:buClr>
                <a:schemeClr val="dk1"/>
              </a:buClr>
              <a:buSzPts val="1800"/>
              <a:buNone/>
            </a:pPr>
            <a:r>
              <a:t/>
            </a:r>
            <a:endParaRPr sz="1800"/>
          </a:p>
          <a:p>
            <a:pPr indent="-342900" lvl="0" marL="342900" rtl="0" algn="l">
              <a:lnSpc>
                <a:spcPct val="90000"/>
              </a:lnSpc>
              <a:spcBef>
                <a:spcPts val="640"/>
              </a:spcBef>
              <a:spcAft>
                <a:spcPts val="0"/>
              </a:spcAft>
              <a:buClr>
                <a:schemeClr val="dk1"/>
              </a:buClr>
              <a:buSzPts val="3200"/>
              <a:buFont typeface="Arial"/>
              <a:buNone/>
            </a:pPr>
            <a:r>
              <a:rPr b="1" lang="en-US"/>
              <a:t>Network Protocols</a:t>
            </a:r>
            <a:r>
              <a:rPr lang="en-US"/>
              <a:t>:</a:t>
            </a:r>
            <a:endParaRPr/>
          </a:p>
          <a:p>
            <a:pPr indent="-342900" lvl="0" marL="342900" rtl="0" algn="just">
              <a:lnSpc>
                <a:spcPct val="90000"/>
              </a:lnSpc>
              <a:spcBef>
                <a:spcPts val="640"/>
              </a:spcBef>
              <a:spcAft>
                <a:spcPts val="0"/>
              </a:spcAft>
              <a:buClr>
                <a:schemeClr val="dk1"/>
              </a:buClr>
              <a:buSzPts val="3200"/>
              <a:buFont typeface="Arial"/>
              <a:buNone/>
            </a:pPr>
            <a:r>
              <a:rPr lang="en-US"/>
              <a:t>  “</a:t>
            </a:r>
            <a:r>
              <a:rPr lang="en-US">
                <a:solidFill>
                  <a:srgbClr val="4318FA"/>
                </a:solidFill>
              </a:rPr>
              <a:t>Network protocols are sets of established rules that dictate how to format, transmit and receive data so computer network devices -- from servers and routers to endpoints -- can communicate regardless of the differences in their underlying infrastructures, designs or standards</a:t>
            </a:r>
            <a:r>
              <a:rPr lang="en-US"/>
              <a:t>”</a:t>
            </a:r>
            <a:endParaRPr b="1"/>
          </a:p>
          <a:p>
            <a:pPr indent="-139700" lvl="0" marL="342900" rtl="0" algn="l">
              <a:lnSpc>
                <a:spcPct val="90000"/>
              </a:lnSpc>
              <a:spcBef>
                <a:spcPts val="640"/>
              </a:spcBef>
              <a:spcAft>
                <a:spcPts val="0"/>
              </a:spcAft>
              <a:buClr>
                <a:schemeClr val="dk1"/>
              </a:buClr>
              <a:buSzPts val="3200"/>
              <a:buNone/>
            </a:pPr>
            <a:r>
              <a:t/>
            </a:r>
            <a:endParaRPr/>
          </a:p>
        </p:txBody>
      </p:sp>
      <p:pic>
        <p:nvPicPr>
          <p:cNvPr descr="download.png" id="1782" name="Google Shape;1782;p14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788" name="Google Shape;1788;p143"/>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Elements of Protocols</a:t>
            </a:r>
            <a:endParaRPr/>
          </a:p>
        </p:txBody>
      </p:sp>
      <p:sp>
        <p:nvSpPr>
          <p:cNvPr id="1789" name="Google Shape;1789;p143"/>
          <p:cNvSpPr txBox="1"/>
          <p:nvPr>
            <p:ph idx="1" type="body"/>
          </p:nvPr>
        </p:nvSpPr>
        <p:spPr>
          <a:xfrm>
            <a:off x="381000" y="1447800"/>
            <a:ext cx="8534400" cy="51054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0"/>
              </a:spcBef>
              <a:spcAft>
                <a:spcPts val="0"/>
              </a:spcAft>
              <a:buClr>
                <a:schemeClr val="dk1"/>
              </a:buClr>
              <a:buSzPct val="100000"/>
              <a:buFont typeface="Arial"/>
              <a:buNone/>
            </a:pPr>
            <a:r>
              <a:rPr b="1" lang="en-US"/>
              <a:t>i) Syntax: </a:t>
            </a:r>
            <a:r>
              <a:rPr lang="en-US"/>
              <a:t>The structure or format of the data.</a:t>
            </a:r>
            <a:endParaRPr/>
          </a:p>
          <a:p>
            <a:pPr indent="-660400" lvl="0" marL="660400" rtl="0" algn="l">
              <a:spcBef>
                <a:spcPts val="592"/>
              </a:spcBef>
              <a:spcAft>
                <a:spcPts val="0"/>
              </a:spcAft>
              <a:buClr>
                <a:schemeClr val="dk1"/>
              </a:buClr>
              <a:buSzPct val="100000"/>
              <a:buFont typeface="Calibri"/>
              <a:buNone/>
            </a:pPr>
            <a:r>
              <a:rPr lang="en-US"/>
              <a:t>Eg. A simple protocol; </a:t>
            </a:r>
            <a:endParaRPr/>
          </a:p>
          <a:p>
            <a:pPr indent="-660400" lvl="0" marL="660400" rtl="0" algn="l">
              <a:spcBef>
                <a:spcPts val="592"/>
              </a:spcBef>
              <a:spcAft>
                <a:spcPts val="0"/>
              </a:spcAft>
              <a:buClr>
                <a:schemeClr val="dk1"/>
              </a:buClr>
              <a:buSzPct val="100000"/>
              <a:buFont typeface="Calibri"/>
              <a:buNone/>
            </a:pPr>
            <a:r>
              <a:t/>
            </a:r>
            <a:endParaRPr/>
          </a:p>
          <a:p>
            <a:pPr indent="-660400" lvl="0" marL="660400" rtl="0" algn="l">
              <a:spcBef>
                <a:spcPts val="592"/>
              </a:spcBef>
              <a:spcAft>
                <a:spcPts val="0"/>
              </a:spcAft>
              <a:buClr>
                <a:schemeClr val="dk1"/>
              </a:buClr>
              <a:buSzPct val="100000"/>
              <a:buFont typeface="Calibri"/>
              <a:buNone/>
            </a:pPr>
            <a:r>
              <a:t/>
            </a:r>
            <a:endParaRPr/>
          </a:p>
          <a:p>
            <a:pPr indent="-660400" lvl="0" marL="660400" rtl="0" algn="l">
              <a:spcBef>
                <a:spcPts val="592"/>
              </a:spcBef>
              <a:spcAft>
                <a:spcPts val="0"/>
              </a:spcAft>
              <a:buClr>
                <a:schemeClr val="dk1"/>
              </a:buClr>
              <a:buSzPct val="100000"/>
              <a:buFont typeface="Calibri"/>
              <a:buNone/>
            </a:pPr>
            <a:r>
              <a:t/>
            </a:r>
            <a:endParaRPr/>
          </a:p>
          <a:p>
            <a:pPr indent="-342900" lvl="0" marL="342900" rtl="0" algn="l">
              <a:lnSpc>
                <a:spcPct val="110000"/>
              </a:lnSpc>
              <a:spcBef>
                <a:spcPts val="0"/>
              </a:spcBef>
              <a:spcAft>
                <a:spcPts val="0"/>
              </a:spcAft>
              <a:buClr>
                <a:schemeClr val="dk1"/>
              </a:buClr>
              <a:buSzPct val="100000"/>
              <a:buFont typeface="Calibri"/>
              <a:buNone/>
            </a:pPr>
            <a:r>
              <a:rPr b="1" lang="en-US"/>
              <a:t>ii) Semantics: </a:t>
            </a:r>
            <a:r>
              <a:rPr lang="en-US"/>
              <a:t> - Refers to the meaning of each  </a:t>
            </a:r>
            <a:endParaRPr/>
          </a:p>
          <a:p>
            <a:pPr indent="-342900" lvl="0" marL="342900" rtl="0" algn="l">
              <a:lnSpc>
                <a:spcPct val="110000"/>
              </a:lnSpc>
              <a:spcBef>
                <a:spcPts val="0"/>
              </a:spcBef>
              <a:spcAft>
                <a:spcPts val="0"/>
              </a:spcAft>
              <a:buClr>
                <a:schemeClr val="dk1"/>
              </a:buClr>
              <a:buSzPct val="100000"/>
              <a:buFont typeface="Calibri"/>
              <a:buNone/>
            </a:pPr>
            <a:r>
              <a:rPr lang="en-US"/>
              <a:t>     section of bits.</a:t>
            </a:r>
            <a:endParaRPr/>
          </a:p>
          <a:p>
            <a:pPr indent="-342900" lvl="0" marL="342900" rtl="0" algn="l">
              <a:spcBef>
                <a:spcPts val="592"/>
              </a:spcBef>
              <a:spcAft>
                <a:spcPts val="0"/>
              </a:spcAft>
              <a:buClr>
                <a:schemeClr val="dk1"/>
              </a:buClr>
              <a:buSzPct val="100000"/>
              <a:buFont typeface="Calibri"/>
              <a:buNone/>
            </a:pPr>
            <a:r>
              <a:rPr lang="en-US"/>
              <a:t>	- how is a particular pattern to be interpreted, and what action is to be taken based on that interpretation.</a:t>
            </a:r>
            <a:endParaRPr/>
          </a:p>
          <a:p>
            <a:pPr indent="-342900" lvl="0" marL="342900" rtl="0" algn="l">
              <a:spcBef>
                <a:spcPts val="592"/>
              </a:spcBef>
              <a:spcAft>
                <a:spcPts val="0"/>
              </a:spcAft>
              <a:buClr>
                <a:schemeClr val="dk1"/>
              </a:buClr>
              <a:buSzPct val="100000"/>
              <a:buFont typeface="Arial"/>
              <a:buNone/>
            </a:pPr>
            <a:r>
              <a:rPr lang="en-US"/>
              <a:t>Eg. Does an address identify the route to be taken or the final of the message?</a:t>
            </a:r>
            <a:endParaRPr/>
          </a:p>
          <a:p>
            <a:pPr indent="-342900" lvl="0" marL="342900" rtl="0" algn="l">
              <a:lnSpc>
                <a:spcPct val="90000"/>
              </a:lnSpc>
              <a:spcBef>
                <a:spcPts val="592"/>
              </a:spcBef>
              <a:spcAft>
                <a:spcPts val="0"/>
              </a:spcAft>
              <a:buClr>
                <a:schemeClr val="dk1"/>
              </a:buClr>
              <a:buSzPct val="100000"/>
              <a:buFont typeface="Arial"/>
              <a:buNone/>
            </a:pPr>
            <a:r>
              <a:t/>
            </a:r>
            <a:endParaRPr/>
          </a:p>
        </p:txBody>
      </p:sp>
      <p:pic>
        <p:nvPicPr>
          <p:cNvPr descr="download.png" id="1790" name="Google Shape;1790;p14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pic>
        <p:nvPicPr>
          <p:cNvPr id="1791" name="Google Shape;1791;p143"/>
          <p:cNvPicPr preferRelativeResize="0"/>
          <p:nvPr/>
        </p:nvPicPr>
        <p:blipFill rotWithShape="1">
          <a:blip r:embed="rId4">
            <a:alphaModFix/>
          </a:blip>
          <a:srcRect b="0" l="0" r="0" t="0"/>
          <a:stretch/>
        </p:blipFill>
        <p:spPr>
          <a:xfrm>
            <a:off x="1066800" y="2286000"/>
            <a:ext cx="6019800" cy="12192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797" name="Google Shape;1797;p144"/>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Elements of Protocols</a:t>
            </a:r>
            <a:endParaRPr/>
          </a:p>
        </p:txBody>
      </p:sp>
      <p:pic>
        <p:nvPicPr>
          <p:cNvPr descr="download.png" id="1798" name="Google Shape;1798;p14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799" name="Google Shape;1799;p144"/>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Autofit/>
          </a:bodyPr>
          <a:lstStyle/>
          <a:p>
            <a:pPr indent="-609600" lvl="0" marL="609600" rtl="0" algn="l">
              <a:spcBef>
                <a:spcPts val="0"/>
              </a:spcBef>
              <a:spcAft>
                <a:spcPts val="0"/>
              </a:spcAft>
              <a:buClr>
                <a:schemeClr val="dk1"/>
              </a:buClr>
              <a:buSzPts val="3200"/>
              <a:buFont typeface="Calibri"/>
              <a:buNone/>
            </a:pPr>
            <a:r>
              <a:rPr b="1" lang="en-US"/>
              <a:t>iii) Timing</a:t>
            </a:r>
            <a:endParaRPr/>
          </a:p>
          <a:p>
            <a:pPr indent="-609600" lvl="0" marL="609600" rtl="0" algn="l">
              <a:spcBef>
                <a:spcPts val="640"/>
              </a:spcBef>
              <a:spcAft>
                <a:spcPts val="0"/>
              </a:spcAft>
              <a:buClr>
                <a:schemeClr val="dk1"/>
              </a:buClr>
              <a:buSzPts val="3200"/>
              <a:buFont typeface="Calibri"/>
              <a:buNone/>
            </a:pPr>
            <a:r>
              <a:rPr lang="en-US"/>
              <a:t>Refers to two characteristics:</a:t>
            </a:r>
            <a:endParaRPr/>
          </a:p>
          <a:p>
            <a:pPr indent="-609600" lvl="0" marL="609600" rtl="0" algn="l">
              <a:spcBef>
                <a:spcPts val="640"/>
              </a:spcBef>
              <a:spcAft>
                <a:spcPts val="0"/>
              </a:spcAft>
              <a:buClr>
                <a:schemeClr val="dk1"/>
              </a:buClr>
              <a:buSzPts val="3200"/>
              <a:buFont typeface="Calibri"/>
              <a:buAutoNum type="alphaLcPeriod"/>
            </a:pPr>
            <a:r>
              <a:rPr lang="en-US"/>
              <a:t>When data to be sent</a:t>
            </a:r>
            <a:endParaRPr/>
          </a:p>
          <a:p>
            <a:pPr indent="-609600" lvl="0" marL="609600" rtl="0" algn="l">
              <a:spcBef>
                <a:spcPts val="640"/>
              </a:spcBef>
              <a:spcAft>
                <a:spcPts val="0"/>
              </a:spcAft>
              <a:buClr>
                <a:schemeClr val="dk1"/>
              </a:buClr>
              <a:buSzPts val="3200"/>
              <a:buFont typeface="Calibri"/>
              <a:buAutoNum type="alphaLcPeriod"/>
            </a:pPr>
            <a:r>
              <a:rPr lang="en-US"/>
              <a:t>How fast it can be sent</a:t>
            </a:r>
            <a:endParaRPr/>
          </a:p>
          <a:p>
            <a:pPr indent="-609600" lvl="0" marL="609600" rtl="0" algn="l">
              <a:spcBef>
                <a:spcPts val="640"/>
              </a:spcBef>
              <a:spcAft>
                <a:spcPts val="0"/>
              </a:spcAft>
              <a:buClr>
                <a:schemeClr val="dk1"/>
              </a:buClr>
              <a:buSzPts val="3200"/>
              <a:buFont typeface="Calibri"/>
              <a:buNone/>
            </a:pPr>
            <a:r>
              <a:rPr lang="en-US"/>
              <a:t>Eg. If a sender produces data at 100 Mbps but the receiver can process data at only 1 Mbps, the transmission will overload the receiver and data will be largely lost.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03" name="Google Shape;303;p37"/>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descr="Packet Switching" id="304" name="Google Shape;304;p37"/>
          <p:cNvPicPr preferRelativeResize="0"/>
          <p:nvPr/>
        </p:nvPicPr>
        <p:blipFill rotWithShape="1">
          <a:blip r:embed="rId4">
            <a:alphaModFix/>
          </a:blip>
          <a:srcRect b="0" l="0" r="0" t="0"/>
          <a:stretch/>
        </p:blipFill>
        <p:spPr>
          <a:xfrm>
            <a:off x="838200" y="2057400"/>
            <a:ext cx="7315200" cy="4267200"/>
          </a:xfrm>
          <a:prstGeom prst="rect">
            <a:avLst/>
          </a:prstGeom>
          <a:noFill/>
          <a:ln>
            <a:noFill/>
          </a:ln>
        </p:spPr>
      </p:pic>
      <p:sp>
        <p:nvSpPr>
          <p:cNvPr id="305" name="Google Shape;305;p37"/>
          <p:cNvSpPr/>
          <p:nvPr/>
        </p:nvSpPr>
        <p:spPr>
          <a:xfrm>
            <a:off x="2590800" y="1447800"/>
            <a:ext cx="3505200"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Packet Switching</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05" name="Google Shape;1805;p145"/>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06" name="Google Shape;1806;p145"/>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07" name="Google Shape;1807;p145"/>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lnSpcReduction="10000"/>
          </a:bodyPr>
          <a:lstStyle/>
          <a:p>
            <a:pPr indent="-609600" lvl="0" marL="609600" rtl="0" algn="l">
              <a:lnSpc>
                <a:spcPct val="80000"/>
              </a:lnSpc>
              <a:spcBef>
                <a:spcPts val="0"/>
              </a:spcBef>
              <a:spcAft>
                <a:spcPts val="0"/>
              </a:spcAft>
              <a:buClr>
                <a:schemeClr val="dk1"/>
              </a:buClr>
              <a:buSzPts val="3200"/>
              <a:buFont typeface="Arial"/>
              <a:buNone/>
            </a:pPr>
            <a:r>
              <a:rPr b="1" lang="en-US"/>
              <a:t>a) Direct / indirect</a:t>
            </a:r>
            <a:endParaRPr/>
          </a:p>
          <a:p>
            <a:pPr indent="-609600" lvl="0" marL="609600" rtl="0" algn="l">
              <a:lnSpc>
                <a:spcPct val="80000"/>
              </a:lnSpc>
              <a:spcBef>
                <a:spcPts val="640"/>
              </a:spcBef>
              <a:spcAft>
                <a:spcPts val="0"/>
              </a:spcAft>
              <a:buClr>
                <a:schemeClr val="dk1"/>
              </a:buClr>
              <a:buSzPts val="3200"/>
              <a:buFont typeface="Arial"/>
              <a:buNone/>
            </a:pPr>
            <a:r>
              <a:rPr lang="en-US"/>
              <a:t>Communication between two entities maybe </a:t>
            </a:r>
            <a:endParaRPr/>
          </a:p>
          <a:p>
            <a:pPr indent="-609600" lvl="0" marL="609600" rtl="0" algn="l">
              <a:lnSpc>
                <a:spcPct val="80000"/>
              </a:lnSpc>
              <a:spcBef>
                <a:spcPts val="640"/>
              </a:spcBef>
              <a:spcAft>
                <a:spcPts val="0"/>
              </a:spcAft>
              <a:buClr>
                <a:schemeClr val="dk1"/>
              </a:buClr>
              <a:buSzPts val="3200"/>
              <a:buFont typeface="Arial"/>
              <a:buNone/>
            </a:pPr>
            <a:r>
              <a:rPr lang="en-US"/>
              <a:t>direct or indirect.</a:t>
            </a:r>
            <a:endParaRPr/>
          </a:p>
          <a:p>
            <a:pPr indent="-609600" lvl="0" marL="609600" rtl="0" algn="l">
              <a:lnSpc>
                <a:spcPct val="80000"/>
              </a:lnSpc>
              <a:spcBef>
                <a:spcPts val="640"/>
              </a:spcBef>
              <a:spcAft>
                <a:spcPts val="0"/>
              </a:spcAft>
              <a:buClr>
                <a:schemeClr val="dk1"/>
              </a:buClr>
              <a:buSzPts val="3200"/>
              <a:buFont typeface="Calibri"/>
              <a:buNone/>
            </a:pPr>
            <a:r>
              <a:rPr lang="en-US"/>
              <a:t>	</a:t>
            </a:r>
            <a:r>
              <a:rPr b="1" lang="en-US"/>
              <a:t>i) point-to-point link</a:t>
            </a:r>
            <a:r>
              <a:rPr lang="en-US"/>
              <a:t> </a:t>
            </a:r>
            <a:endParaRPr/>
          </a:p>
          <a:p>
            <a:pPr indent="-609600" lvl="0" marL="609600" rtl="0" algn="l">
              <a:lnSpc>
                <a:spcPct val="80000"/>
              </a:lnSpc>
              <a:spcBef>
                <a:spcPts val="640"/>
              </a:spcBef>
              <a:spcAft>
                <a:spcPts val="0"/>
              </a:spcAft>
              <a:buClr>
                <a:schemeClr val="dk1"/>
              </a:buClr>
              <a:buSzPts val="3200"/>
              <a:buFont typeface="Calibri"/>
              <a:buNone/>
            </a:pPr>
            <a:r>
              <a:rPr lang="en-US"/>
              <a:t>	- connection provides a dedicated link  	between two devices</a:t>
            </a:r>
            <a:endParaRPr/>
          </a:p>
          <a:p>
            <a:pPr indent="-609600" lvl="0" marL="609600" rtl="0" algn="l">
              <a:lnSpc>
                <a:spcPct val="80000"/>
              </a:lnSpc>
              <a:spcBef>
                <a:spcPts val="640"/>
              </a:spcBef>
              <a:spcAft>
                <a:spcPts val="0"/>
              </a:spcAft>
              <a:buClr>
                <a:schemeClr val="dk1"/>
              </a:buClr>
              <a:buSzPts val="3200"/>
              <a:buFont typeface="Calibri"/>
              <a:buNone/>
            </a:pPr>
            <a:r>
              <a:rPr lang="en-US"/>
              <a:t>	-	the entities in these systems may   </a:t>
            </a:r>
            <a:endParaRPr/>
          </a:p>
          <a:p>
            <a:pPr indent="-609600" lvl="0" marL="609600" rtl="0" algn="l">
              <a:lnSpc>
                <a:spcPct val="80000"/>
              </a:lnSpc>
              <a:spcBef>
                <a:spcPts val="640"/>
              </a:spcBef>
              <a:spcAft>
                <a:spcPts val="0"/>
              </a:spcAft>
              <a:buClr>
                <a:schemeClr val="dk1"/>
              </a:buClr>
              <a:buSzPts val="3200"/>
              <a:buFont typeface="Calibri"/>
              <a:buNone/>
            </a:pPr>
            <a:r>
              <a:rPr lang="en-US"/>
              <a:t>       communicate directly that is data and  </a:t>
            </a:r>
            <a:endParaRPr/>
          </a:p>
          <a:p>
            <a:pPr indent="-609600" lvl="0" marL="609600" rtl="0" algn="l">
              <a:lnSpc>
                <a:spcPct val="80000"/>
              </a:lnSpc>
              <a:spcBef>
                <a:spcPts val="640"/>
              </a:spcBef>
              <a:spcAft>
                <a:spcPts val="0"/>
              </a:spcAft>
              <a:buClr>
                <a:schemeClr val="dk1"/>
              </a:buClr>
              <a:buSzPts val="3200"/>
              <a:buFont typeface="Calibri"/>
              <a:buNone/>
            </a:pPr>
            <a:r>
              <a:rPr lang="en-US"/>
              <a:t>       control information pass directly </a:t>
            </a:r>
            <a:endParaRPr/>
          </a:p>
          <a:p>
            <a:pPr indent="-609600" lvl="0" marL="609600" rtl="0" algn="l">
              <a:lnSpc>
                <a:spcPct val="80000"/>
              </a:lnSpc>
              <a:spcBef>
                <a:spcPts val="640"/>
              </a:spcBef>
              <a:spcAft>
                <a:spcPts val="0"/>
              </a:spcAft>
              <a:buClr>
                <a:schemeClr val="dk1"/>
              </a:buClr>
              <a:buSzPts val="3200"/>
              <a:buFont typeface="Calibri"/>
              <a:buNone/>
            </a:pPr>
            <a:r>
              <a:rPr lang="en-US"/>
              <a:t>       between entities with no intervening </a:t>
            </a:r>
            <a:endParaRPr/>
          </a:p>
          <a:p>
            <a:pPr indent="-609600" lvl="0" marL="609600" rtl="0" algn="l">
              <a:lnSpc>
                <a:spcPct val="80000"/>
              </a:lnSpc>
              <a:spcBef>
                <a:spcPts val="640"/>
              </a:spcBef>
              <a:spcAft>
                <a:spcPts val="0"/>
              </a:spcAft>
              <a:buClr>
                <a:schemeClr val="dk1"/>
              </a:buClr>
              <a:buSzPts val="3200"/>
              <a:buFont typeface="Calibri"/>
              <a:buNone/>
            </a:pPr>
            <a:r>
              <a:rPr lang="en-US"/>
              <a:t>       active agent.</a:t>
            </a:r>
            <a:endParaRPr b="1"/>
          </a:p>
          <a:p>
            <a:pPr indent="-609600" lvl="0" marL="609600" rtl="0" algn="l">
              <a:spcBef>
                <a:spcPts val="640"/>
              </a:spcBef>
              <a:spcAft>
                <a:spcPts val="0"/>
              </a:spcAft>
              <a:buClr>
                <a:schemeClr val="dk1"/>
              </a:buClr>
              <a:buSzPts val="3200"/>
              <a:buFont typeface="Calibri"/>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13" name="Google Shape;1813;p146"/>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14" name="Google Shape;1814;p146"/>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pic>
        <p:nvPicPr>
          <p:cNvPr id="1815" name="Google Shape;1815;p146"/>
          <p:cNvPicPr preferRelativeResize="0"/>
          <p:nvPr>
            <p:ph idx="1" type="body"/>
          </p:nvPr>
        </p:nvPicPr>
        <p:blipFill rotWithShape="1">
          <a:blip r:embed="rId4">
            <a:alphaModFix/>
          </a:blip>
          <a:srcRect b="0" l="0" r="0" t="0"/>
          <a:stretch/>
        </p:blipFill>
        <p:spPr>
          <a:xfrm>
            <a:off x="576263" y="1295400"/>
            <a:ext cx="7991475" cy="48768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21" name="Google Shape;1821;p147"/>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22" name="Google Shape;1822;p147"/>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23" name="Google Shape;1823;p147"/>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Autofit/>
          </a:bodyPr>
          <a:lstStyle/>
          <a:p>
            <a:pPr indent="-609600" lvl="0" marL="609600" rtl="0" algn="l">
              <a:spcBef>
                <a:spcPts val="0"/>
              </a:spcBef>
              <a:spcAft>
                <a:spcPts val="0"/>
              </a:spcAft>
              <a:buClr>
                <a:schemeClr val="dk1"/>
              </a:buClr>
              <a:buSzPts val="3200"/>
              <a:buFont typeface="Arial"/>
              <a:buNone/>
            </a:pPr>
            <a:r>
              <a:rPr lang="en-US"/>
              <a:t>ii) </a:t>
            </a:r>
            <a:r>
              <a:rPr b="1" lang="en-US"/>
              <a:t>multipoint link</a:t>
            </a:r>
            <a:endParaRPr/>
          </a:p>
          <a:p>
            <a:pPr indent="-609600" lvl="0" marL="609600" rtl="0" algn="l">
              <a:spcBef>
                <a:spcPts val="640"/>
              </a:spcBef>
              <a:spcAft>
                <a:spcPts val="0"/>
              </a:spcAft>
              <a:buClr>
                <a:schemeClr val="dk1"/>
              </a:buClr>
              <a:buSzPts val="3200"/>
              <a:buFont typeface="Arial"/>
              <a:buNone/>
            </a:pPr>
            <a:r>
              <a:rPr lang="en-US"/>
              <a:t>     - connection more than two devices can  share a single link</a:t>
            </a:r>
            <a:endParaRPr/>
          </a:p>
          <a:p>
            <a:pPr indent="-609600" lvl="0" marL="609600" rtl="0" algn="l">
              <a:spcBef>
                <a:spcPts val="640"/>
              </a:spcBef>
              <a:spcAft>
                <a:spcPts val="0"/>
              </a:spcAft>
              <a:buClr>
                <a:schemeClr val="dk1"/>
              </a:buClr>
              <a:buSzPts val="3200"/>
              <a:buFont typeface="Arial"/>
              <a:buNone/>
            </a:pPr>
            <a:r>
              <a:rPr lang="en-US"/>
              <a:t>     - The entities must be concerned with the issue of access control and making the protocol more complex.</a:t>
            </a:r>
            <a:endParaRPr/>
          </a:p>
          <a:p>
            <a:pPr indent="-609600" lvl="0" marL="609600" rtl="0" algn="l">
              <a:lnSpc>
                <a:spcPct val="80000"/>
              </a:lnSpc>
              <a:spcBef>
                <a:spcPts val="640"/>
              </a:spcBef>
              <a:spcAft>
                <a:spcPts val="0"/>
              </a:spcAft>
              <a:buClr>
                <a:schemeClr val="dk1"/>
              </a:buClr>
              <a:buSzPts val="3200"/>
              <a:buFont typeface="Arial"/>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29" name="Google Shape;1829;p148"/>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30" name="Google Shape;1830;p14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pic>
        <p:nvPicPr>
          <p:cNvPr id="1831" name="Google Shape;1831;p148"/>
          <p:cNvPicPr preferRelativeResize="0"/>
          <p:nvPr>
            <p:ph idx="1" type="body"/>
          </p:nvPr>
        </p:nvPicPr>
        <p:blipFill rotWithShape="1">
          <a:blip r:embed="rId4">
            <a:alphaModFix/>
          </a:blip>
          <a:srcRect b="0" l="0" r="0" t="0"/>
          <a:stretch/>
        </p:blipFill>
        <p:spPr>
          <a:xfrm>
            <a:off x="457200" y="1295400"/>
            <a:ext cx="8305800" cy="5029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37" name="Google Shape;1837;p149"/>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38" name="Google Shape;1838;p14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39" name="Google Shape;1839;p149"/>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fontScale="92500" lnSpcReduction="10000"/>
          </a:bodyPr>
          <a:lstStyle/>
          <a:p>
            <a:pPr indent="-609600" lvl="0" marL="609600" rtl="0" algn="l">
              <a:spcBef>
                <a:spcPts val="0"/>
              </a:spcBef>
              <a:spcAft>
                <a:spcPts val="0"/>
              </a:spcAft>
              <a:buClr>
                <a:schemeClr val="dk1"/>
              </a:buClr>
              <a:buSzPct val="100000"/>
              <a:buFont typeface="Calibri"/>
              <a:buNone/>
            </a:pPr>
            <a:r>
              <a:rPr lang="en-US"/>
              <a:t>b) </a:t>
            </a:r>
            <a:r>
              <a:rPr b="1" lang="en-US"/>
              <a:t>Monolithic / structured</a:t>
            </a:r>
            <a:endParaRPr/>
          </a:p>
          <a:p>
            <a:pPr indent="-609600" lvl="0" marL="609600" rtl="0" algn="l">
              <a:spcBef>
                <a:spcPts val="592"/>
              </a:spcBef>
              <a:spcAft>
                <a:spcPts val="0"/>
              </a:spcAft>
              <a:buClr>
                <a:schemeClr val="dk1"/>
              </a:buClr>
              <a:buSzPct val="100000"/>
              <a:buFont typeface="Calibri"/>
              <a:buNone/>
            </a:pPr>
            <a:r>
              <a:rPr lang="en-US"/>
              <a:t>    - The task of communication between entities on different systems is too complex to be handled as a unit.</a:t>
            </a:r>
            <a:endParaRPr/>
          </a:p>
          <a:p>
            <a:pPr indent="-609600" lvl="0" marL="609600" rtl="0" algn="l">
              <a:spcBef>
                <a:spcPts val="592"/>
              </a:spcBef>
              <a:spcAft>
                <a:spcPts val="0"/>
              </a:spcAft>
              <a:buClr>
                <a:schemeClr val="dk1"/>
              </a:buClr>
              <a:buSzPct val="100000"/>
              <a:buFont typeface="Arial"/>
              <a:buNone/>
            </a:pPr>
            <a:r>
              <a:rPr lang="en-US"/>
              <a:t>Eg. An electronic mail package running on two computers connected by a synchronous HDLC link. To be structured, the package would need to include all of the HDLC logic. If the connection were over a packet-switched network, the packaged would still need the HDLC logic to attach it to the network.   </a:t>
            </a:r>
            <a:endParaRPr/>
          </a:p>
          <a:p>
            <a:pPr indent="-609600" lvl="0" marL="609600" rtl="0" algn="l">
              <a:lnSpc>
                <a:spcPct val="80000"/>
              </a:lnSpc>
              <a:spcBef>
                <a:spcPts val="592"/>
              </a:spcBef>
              <a:spcAft>
                <a:spcPts val="0"/>
              </a:spcAft>
              <a:buClr>
                <a:schemeClr val="dk1"/>
              </a:buClr>
              <a:buSzPct val="100000"/>
              <a:buFont typeface="Arial"/>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45" name="Google Shape;1845;p150"/>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46" name="Google Shape;1846;p150"/>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47" name="Google Shape;1847;p150"/>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Calibri"/>
              <a:buNone/>
            </a:pPr>
            <a:r>
              <a:rPr b="1" lang="en-US"/>
              <a:t>c) Symmetric / asymmetric</a:t>
            </a:r>
            <a:endParaRPr/>
          </a:p>
          <a:p>
            <a:pPr indent="-342900" lvl="0" marL="342900" rtl="0" algn="l">
              <a:spcBef>
                <a:spcPts val="640"/>
              </a:spcBef>
              <a:spcAft>
                <a:spcPts val="0"/>
              </a:spcAft>
              <a:buClr>
                <a:schemeClr val="dk1"/>
              </a:buClr>
              <a:buSzPts val="3200"/>
              <a:buFont typeface="Calibri"/>
              <a:buNone/>
            </a:pPr>
            <a:r>
              <a:rPr lang="en-US"/>
              <a:t>  - Symmetric is the most use in protocol and involve communication between peer entities.</a:t>
            </a:r>
            <a:endParaRPr/>
          </a:p>
          <a:p>
            <a:pPr indent="-342900" lvl="0" marL="342900" rtl="0" algn="l">
              <a:spcBef>
                <a:spcPts val="640"/>
              </a:spcBef>
              <a:spcAft>
                <a:spcPts val="0"/>
              </a:spcAft>
              <a:buClr>
                <a:schemeClr val="dk1"/>
              </a:buClr>
              <a:buSzPts val="3200"/>
              <a:buFont typeface="Calibri"/>
              <a:buNone/>
            </a:pPr>
            <a:r>
              <a:rPr lang="en-US"/>
              <a:t> -  Asymmetry may be dictated by the logic of an exchange (eg; client and a server process) the desire to keep one of the entities or systems as simple as possible. </a:t>
            </a:r>
            <a:endParaRPr/>
          </a:p>
          <a:p>
            <a:pPr indent="-609600" lvl="0" marL="609600" rtl="0" algn="l">
              <a:spcBef>
                <a:spcPts val="640"/>
              </a:spcBef>
              <a:spcAft>
                <a:spcPts val="0"/>
              </a:spcAft>
              <a:buClr>
                <a:schemeClr val="dk1"/>
              </a:buClr>
              <a:buSzPts val="3200"/>
              <a:buFont typeface="Calibri"/>
              <a:buNone/>
            </a:pPr>
            <a:r>
              <a:t/>
            </a:r>
            <a:endParaRPr/>
          </a:p>
          <a:p>
            <a:pPr indent="-609600" lvl="0" marL="609600" rtl="0" algn="l">
              <a:lnSpc>
                <a:spcPct val="80000"/>
              </a:lnSpc>
              <a:spcBef>
                <a:spcPts val="640"/>
              </a:spcBef>
              <a:spcAft>
                <a:spcPts val="0"/>
              </a:spcAft>
              <a:buClr>
                <a:schemeClr val="dk1"/>
              </a:buClr>
              <a:buSzPts val="3200"/>
              <a:buFont typeface="Arial"/>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53" name="Google Shape;1853;p151"/>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Characteristics of protocol</a:t>
            </a:r>
            <a:endParaRPr b="1">
              <a:solidFill>
                <a:srgbClr val="FF0000"/>
              </a:solidFill>
            </a:endParaRPr>
          </a:p>
        </p:txBody>
      </p:sp>
      <p:pic>
        <p:nvPicPr>
          <p:cNvPr descr="download.png" id="1854" name="Google Shape;1854;p15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55" name="Google Shape;1855;p151"/>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Calibri"/>
              <a:buNone/>
            </a:pPr>
            <a:r>
              <a:rPr lang="en-US"/>
              <a:t>d) Standard / nonstandard</a:t>
            </a:r>
            <a:endParaRPr/>
          </a:p>
          <a:p>
            <a:pPr indent="-342900" lvl="0" marL="342900" rtl="0" algn="l">
              <a:spcBef>
                <a:spcPts val="640"/>
              </a:spcBef>
              <a:spcAft>
                <a:spcPts val="0"/>
              </a:spcAft>
              <a:buClr>
                <a:schemeClr val="dk1"/>
              </a:buClr>
              <a:buSzPts val="3200"/>
              <a:buChar char="•"/>
            </a:pPr>
            <a:r>
              <a:rPr lang="en-US"/>
              <a:t> If </a:t>
            </a:r>
            <a:r>
              <a:rPr b="1" i="1" lang="en-US"/>
              <a:t>K</a:t>
            </a:r>
            <a:r>
              <a:rPr lang="en-US"/>
              <a:t> different kinds of information sources have to communicate with </a:t>
            </a:r>
            <a:r>
              <a:rPr b="1" i="1" lang="en-US"/>
              <a:t>L</a:t>
            </a:r>
            <a:r>
              <a:rPr lang="en-US"/>
              <a:t> types of information receivers, as many as </a:t>
            </a:r>
            <a:r>
              <a:rPr b="1" i="1" lang="en-US"/>
              <a:t>K x L</a:t>
            </a:r>
            <a:r>
              <a:rPr lang="en-US"/>
              <a:t> different protocols are needed without standards and a total of </a:t>
            </a:r>
            <a:r>
              <a:rPr b="1" i="1" lang="en-US"/>
              <a:t>2 x K x L</a:t>
            </a:r>
            <a:r>
              <a:rPr lang="en-US"/>
              <a:t> implementations are required</a:t>
            </a:r>
            <a:endParaRPr/>
          </a:p>
          <a:p>
            <a:pPr indent="-342900" lvl="0" marL="342900" rtl="0" algn="l">
              <a:spcBef>
                <a:spcPts val="640"/>
              </a:spcBef>
              <a:spcAft>
                <a:spcPts val="0"/>
              </a:spcAft>
              <a:buClr>
                <a:schemeClr val="dk1"/>
              </a:buClr>
              <a:buSzPts val="3200"/>
              <a:buChar char="•"/>
            </a:pPr>
            <a:r>
              <a:rPr lang="en-US"/>
              <a:t>If all systems shared a common protocol, only </a:t>
            </a:r>
            <a:r>
              <a:rPr b="1" i="1" lang="en-US"/>
              <a:t>K+L</a:t>
            </a:r>
            <a:r>
              <a:rPr lang="en-US"/>
              <a:t> implementations would be needed.</a:t>
            </a:r>
            <a:endParaRPr/>
          </a:p>
          <a:p>
            <a:pPr indent="-342900" lvl="0" marL="342900" rtl="0" algn="l">
              <a:spcBef>
                <a:spcPts val="640"/>
              </a:spcBef>
              <a:spcAft>
                <a:spcPts val="0"/>
              </a:spcAft>
              <a:buClr>
                <a:schemeClr val="dk1"/>
              </a:buClr>
              <a:buSzPts val="3200"/>
              <a:buFont typeface="Calibri"/>
              <a:buNone/>
            </a:pPr>
            <a:r>
              <a:t/>
            </a:r>
            <a:endParaRPr/>
          </a:p>
          <a:p>
            <a:pPr indent="-609600" lvl="0" marL="609600" rtl="0" algn="l">
              <a:spcBef>
                <a:spcPts val="640"/>
              </a:spcBef>
              <a:spcAft>
                <a:spcPts val="0"/>
              </a:spcAft>
              <a:buClr>
                <a:schemeClr val="dk1"/>
              </a:buClr>
              <a:buSzPts val="3200"/>
              <a:buFont typeface="Calibri"/>
              <a:buNone/>
            </a:pPr>
            <a:r>
              <a:t/>
            </a:r>
            <a:endParaRPr/>
          </a:p>
          <a:p>
            <a:pPr indent="-609600" lvl="0" marL="609600" rtl="0" algn="l">
              <a:lnSpc>
                <a:spcPct val="80000"/>
              </a:lnSpc>
              <a:spcBef>
                <a:spcPts val="640"/>
              </a:spcBef>
              <a:spcAft>
                <a:spcPts val="0"/>
              </a:spcAft>
              <a:buClr>
                <a:schemeClr val="dk1"/>
              </a:buClr>
              <a:buSzPts val="3200"/>
              <a:buFont typeface="Arial"/>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61" name="Google Shape;1861;p152"/>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Standards</a:t>
            </a:r>
            <a:endParaRPr b="1">
              <a:solidFill>
                <a:srgbClr val="FF0000"/>
              </a:solidFill>
            </a:endParaRPr>
          </a:p>
        </p:txBody>
      </p:sp>
      <p:pic>
        <p:nvPicPr>
          <p:cNvPr descr="download.png" id="1862" name="Google Shape;1862;p152"/>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63" name="Google Shape;1863;p152"/>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Standards are essential in creating and maintaining an open and competitive market for equipment manufacturers and also in guaranteeing national and international interoperability of data and telecommunications technology and processes. </a:t>
            </a:r>
            <a:endParaRPr/>
          </a:p>
          <a:p>
            <a:pPr indent="-342900" lvl="0" marL="342900" rtl="0" algn="l">
              <a:spcBef>
                <a:spcPts val="592"/>
              </a:spcBef>
              <a:spcAft>
                <a:spcPts val="0"/>
              </a:spcAft>
              <a:buClr>
                <a:schemeClr val="dk1"/>
              </a:buClr>
              <a:buSzPct val="100000"/>
              <a:buChar char="•"/>
            </a:pPr>
            <a:r>
              <a:rPr lang="en-US"/>
              <a:t>They provide guidelines to manufacturers, vendors, government agencies, and other service providers to ensure the kind of interconnectivity necessary in today's marketplace and in international communication.</a:t>
            </a:r>
            <a:endParaRPr/>
          </a:p>
          <a:p>
            <a:pPr indent="-342900" lvl="0" marL="342900" rtl="0" algn="l">
              <a:spcBef>
                <a:spcPts val="592"/>
              </a:spcBef>
              <a:spcAft>
                <a:spcPts val="0"/>
              </a:spcAft>
              <a:buClr>
                <a:schemeClr val="dk1"/>
              </a:buClr>
              <a:buSzPct val="100000"/>
              <a:buFont typeface="Calibri"/>
              <a:buNone/>
            </a:pPr>
            <a:r>
              <a:t/>
            </a:r>
            <a:endParaRPr/>
          </a:p>
          <a:p>
            <a:pPr indent="-609600" lvl="0" marL="609600" rtl="0" algn="l">
              <a:spcBef>
                <a:spcPts val="592"/>
              </a:spcBef>
              <a:spcAft>
                <a:spcPts val="0"/>
              </a:spcAft>
              <a:buClr>
                <a:schemeClr val="dk1"/>
              </a:buClr>
              <a:buSzPct val="100000"/>
              <a:buFont typeface="Calibri"/>
              <a:buNone/>
            </a:pPr>
            <a:r>
              <a:t/>
            </a:r>
            <a:endParaRPr/>
          </a:p>
          <a:p>
            <a:pPr indent="-609600" lvl="0" marL="609600" rtl="0" algn="l">
              <a:lnSpc>
                <a:spcPct val="80000"/>
              </a:lnSpc>
              <a:spcBef>
                <a:spcPts val="592"/>
              </a:spcBef>
              <a:spcAft>
                <a:spcPts val="0"/>
              </a:spcAft>
              <a:buClr>
                <a:schemeClr val="dk1"/>
              </a:buClr>
              <a:buSzPct val="100000"/>
              <a:buFont typeface="Arial"/>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69" name="Google Shape;1869;p153"/>
          <p:cNvSpPr txBox="1"/>
          <p:nvPr>
            <p:ph type="title"/>
          </p:nvPr>
        </p:nvSpPr>
        <p:spPr>
          <a:xfrm>
            <a:off x="533400" y="0"/>
            <a:ext cx="5867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Standards</a:t>
            </a:r>
            <a:endParaRPr b="1">
              <a:solidFill>
                <a:srgbClr val="FF0000"/>
              </a:solidFill>
            </a:endParaRPr>
          </a:p>
        </p:txBody>
      </p:sp>
      <p:pic>
        <p:nvPicPr>
          <p:cNvPr descr="download.png" id="1870" name="Google Shape;1870;p153"/>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71" name="Google Shape;1871;p153"/>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Data communication standards fall into two categories: </a:t>
            </a:r>
            <a:r>
              <a:rPr i="1" lang="en-US"/>
              <a:t>de facto </a:t>
            </a:r>
            <a:r>
              <a:rPr lang="en-US"/>
              <a:t>( meaning "by fact" or "by convention") and </a:t>
            </a:r>
            <a:r>
              <a:rPr i="1" lang="en-US"/>
              <a:t>de jure </a:t>
            </a:r>
            <a:r>
              <a:rPr lang="en-US"/>
              <a:t>(meaning "by law" and "by regulation").</a:t>
            </a:r>
            <a:endParaRPr/>
          </a:p>
          <a:p>
            <a:pPr indent="-285750" lvl="1" marL="742950" rtl="0" algn="l">
              <a:spcBef>
                <a:spcPts val="518"/>
              </a:spcBef>
              <a:spcAft>
                <a:spcPts val="0"/>
              </a:spcAft>
              <a:buClr>
                <a:schemeClr val="dk1"/>
              </a:buClr>
              <a:buSzPct val="100000"/>
              <a:buChar char="–"/>
            </a:pPr>
            <a:r>
              <a:rPr b="1" lang="en-US"/>
              <a:t>De facto. </a:t>
            </a:r>
            <a:r>
              <a:rPr lang="en-US"/>
              <a:t>Standards that have not been approved by an organized body but have been adopted as standards through widespread use are </a:t>
            </a:r>
            <a:r>
              <a:rPr b="1" lang="en-US"/>
              <a:t>de facto standards. </a:t>
            </a:r>
            <a:r>
              <a:rPr lang="en-US"/>
              <a:t>De facto standards are often established originally by manufacturers that seek to define the functionality of a new product or technology.</a:t>
            </a:r>
            <a:endParaRPr/>
          </a:p>
          <a:p>
            <a:pPr indent="-285750" lvl="1" marL="742950" rtl="0" algn="l">
              <a:spcBef>
                <a:spcPts val="518"/>
              </a:spcBef>
              <a:spcAft>
                <a:spcPts val="0"/>
              </a:spcAft>
              <a:buClr>
                <a:schemeClr val="dk1"/>
              </a:buClr>
              <a:buSzPct val="100000"/>
              <a:buChar char="–"/>
            </a:pPr>
            <a:r>
              <a:rPr b="1" lang="en-US"/>
              <a:t>De jure. De jure standards </a:t>
            </a:r>
            <a:r>
              <a:rPr lang="en-US"/>
              <a:t>are those that have been legislated by an officially recognized body.</a:t>
            </a:r>
            <a:endParaRPr/>
          </a:p>
          <a:p>
            <a:pPr indent="-154940" lvl="0" marL="342900" rtl="0" algn="l">
              <a:spcBef>
                <a:spcPts val="592"/>
              </a:spcBef>
              <a:spcAft>
                <a:spcPts val="0"/>
              </a:spcAft>
              <a:buClr>
                <a:schemeClr val="dk1"/>
              </a:buClr>
              <a:buSzPct val="100000"/>
              <a:buNone/>
            </a:pPr>
            <a:r>
              <a:t/>
            </a:r>
            <a:endParaRPr/>
          </a:p>
          <a:p>
            <a:pPr indent="-609600" lvl="0" marL="609600" rtl="0" algn="l">
              <a:spcBef>
                <a:spcPts val="592"/>
              </a:spcBef>
              <a:spcAft>
                <a:spcPts val="0"/>
              </a:spcAft>
              <a:buClr>
                <a:schemeClr val="dk1"/>
              </a:buClr>
              <a:buSzPct val="100000"/>
              <a:buFont typeface="Calibri"/>
              <a:buNone/>
            </a:pPr>
            <a:r>
              <a:t/>
            </a:r>
            <a:endParaRPr/>
          </a:p>
          <a:p>
            <a:pPr indent="-609600" lvl="0" marL="609600" rtl="0" algn="l">
              <a:lnSpc>
                <a:spcPct val="80000"/>
              </a:lnSpc>
              <a:spcBef>
                <a:spcPts val="592"/>
              </a:spcBef>
              <a:spcAft>
                <a:spcPts val="0"/>
              </a:spcAft>
              <a:buClr>
                <a:schemeClr val="dk1"/>
              </a:buClr>
              <a:buSzPct val="100000"/>
              <a:buFont typeface="Arial"/>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77" name="Google Shape;1877;p154"/>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Standards and Organizations</a:t>
            </a:r>
            <a:endParaRPr b="1">
              <a:solidFill>
                <a:srgbClr val="FF0000"/>
              </a:solidFill>
            </a:endParaRPr>
          </a:p>
        </p:txBody>
      </p:sp>
      <p:pic>
        <p:nvPicPr>
          <p:cNvPr descr="download.png" id="1878" name="Google Shape;1878;p154"/>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79" name="Google Shape;1879;p154"/>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Standards are developed through cooperation of standards creation committees, forums and government regulatory agencies. </a:t>
            </a:r>
            <a:endParaRPr/>
          </a:p>
          <a:p>
            <a:pPr indent="-342900" lvl="0" marL="342900" rtl="0" algn="l">
              <a:spcBef>
                <a:spcPts val="592"/>
              </a:spcBef>
              <a:spcAft>
                <a:spcPts val="0"/>
              </a:spcAft>
              <a:buClr>
                <a:schemeClr val="dk1"/>
              </a:buClr>
              <a:buSzPct val="100000"/>
              <a:buChar char="•"/>
            </a:pPr>
            <a:r>
              <a:rPr lang="en-US"/>
              <a:t>Some of the standards establishment Organizations are:</a:t>
            </a:r>
            <a:endParaRPr/>
          </a:p>
          <a:p>
            <a:pPr indent="-285750" lvl="1" marL="742950" rtl="0" algn="l">
              <a:spcBef>
                <a:spcPts val="518"/>
              </a:spcBef>
              <a:spcAft>
                <a:spcPts val="0"/>
              </a:spcAft>
              <a:buClr>
                <a:schemeClr val="dk1"/>
              </a:buClr>
              <a:buSzPct val="100000"/>
              <a:buChar char="–"/>
            </a:pPr>
            <a:r>
              <a:rPr lang="en-US"/>
              <a:t>International Standards Organization (ISO) </a:t>
            </a:r>
            <a:r>
              <a:rPr lang="en-US" u="sng">
                <a:solidFill>
                  <a:schemeClr val="hlink"/>
                </a:solidFill>
                <a:hlinkClick r:id="rId4"/>
              </a:rPr>
              <a:t>http://www.iso.org/</a:t>
            </a:r>
            <a:endParaRPr/>
          </a:p>
          <a:p>
            <a:pPr indent="-285750" lvl="1" marL="742950" rtl="0" algn="l">
              <a:spcBef>
                <a:spcPts val="518"/>
              </a:spcBef>
              <a:spcAft>
                <a:spcPts val="0"/>
              </a:spcAft>
              <a:buClr>
                <a:schemeClr val="dk1"/>
              </a:buClr>
              <a:buSzPct val="100000"/>
              <a:buChar char="–"/>
            </a:pPr>
            <a:r>
              <a:rPr lang="en-US"/>
              <a:t>International Telecommunications Union-Telecommunication Standards Sector (ITU-T). </a:t>
            </a:r>
            <a:r>
              <a:rPr lang="en-US" u="sng">
                <a:solidFill>
                  <a:schemeClr val="hlink"/>
                </a:solidFill>
                <a:hlinkClick r:id="rId5"/>
              </a:rPr>
              <a:t>http://www.itu.int/ITU-T</a:t>
            </a:r>
            <a:r>
              <a:rPr lang="en-US"/>
              <a:t>  </a:t>
            </a:r>
            <a:endParaRPr/>
          </a:p>
          <a:p>
            <a:pPr indent="-285750" lvl="1" marL="742950" rtl="0" algn="l">
              <a:spcBef>
                <a:spcPts val="518"/>
              </a:spcBef>
              <a:spcAft>
                <a:spcPts val="0"/>
              </a:spcAft>
              <a:buClr>
                <a:schemeClr val="dk1"/>
              </a:buClr>
              <a:buSzPct val="100000"/>
              <a:buChar char="–"/>
            </a:pPr>
            <a:r>
              <a:rPr lang="en-US"/>
              <a:t>American National Standard Institute (ANSI).</a:t>
            </a:r>
            <a:endParaRPr/>
          </a:p>
          <a:p>
            <a:pPr indent="-285750" lvl="1" marL="742950" rtl="0" algn="l">
              <a:spcBef>
                <a:spcPts val="518"/>
              </a:spcBef>
              <a:spcAft>
                <a:spcPts val="0"/>
              </a:spcAft>
              <a:buClr>
                <a:schemeClr val="dk1"/>
              </a:buClr>
              <a:buSzPct val="100000"/>
              <a:buChar char="–"/>
            </a:pPr>
            <a:r>
              <a:rPr lang="en-US"/>
              <a:t>Institute of Electrical and Electronics Engineers (IEEE). </a:t>
            </a:r>
            <a:r>
              <a:rPr lang="en-US" u="sng">
                <a:solidFill>
                  <a:schemeClr val="hlink"/>
                </a:solidFill>
                <a:hlinkClick r:id="rId6"/>
              </a:rPr>
              <a:t>http://www.ieee.gov/</a:t>
            </a:r>
            <a:endParaRPr/>
          </a:p>
          <a:p>
            <a:pPr indent="-285750" lvl="1" marL="742950" rtl="0" algn="l">
              <a:spcBef>
                <a:spcPts val="518"/>
              </a:spcBef>
              <a:spcAft>
                <a:spcPts val="0"/>
              </a:spcAft>
              <a:buClr>
                <a:schemeClr val="dk1"/>
              </a:buClr>
              <a:buSzPct val="100000"/>
              <a:buChar char="–"/>
            </a:pPr>
            <a:r>
              <a:rPr lang="en-US"/>
              <a:t>Electronic Industries Association (EIA).</a:t>
            </a:r>
            <a:endParaRPr/>
          </a:p>
          <a:p>
            <a:pPr indent="-609600" lvl="0" marL="609600" rtl="0" algn="l">
              <a:spcBef>
                <a:spcPts val="592"/>
              </a:spcBef>
              <a:spcAft>
                <a:spcPts val="0"/>
              </a:spcAft>
              <a:buClr>
                <a:schemeClr val="dk1"/>
              </a:buClr>
              <a:buSzPct val="100000"/>
              <a:buFont typeface="Calibri"/>
              <a:buNone/>
            </a:pPr>
            <a:r>
              <a:t/>
            </a:r>
            <a:endParaRPr/>
          </a:p>
          <a:p>
            <a:pPr indent="-609600" lvl="0" marL="609600" rtl="0" algn="l">
              <a:lnSpc>
                <a:spcPct val="80000"/>
              </a:lnSpc>
              <a:spcBef>
                <a:spcPts val="592"/>
              </a:spcBef>
              <a:spcAft>
                <a:spcPts val="0"/>
              </a:spcAft>
              <a:buClr>
                <a:schemeClr val="dk1"/>
              </a:buClr>
              <a:buSzPct val="1000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11" name="Google Shape;311;p3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12" name="Google Shape;312;p38"/>
          <p:cNvSpPr txBox="1"/>
          <p:nvPr/>
        </p:nvSpPr>
        <p:spPr>
          <a:xfrm>
            <a:off x="304800" y="1295400"/>
            <a:ext cx="84582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Packet switching</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No connection state, network is store-and-forward</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Minimal network assumptions</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Statistical multiplexing gives high overall utilization</a:t>
            </a:r>
            <a:endParaRPr/>
          </a:p>
          <a:p>
            <a:pPr indent="0" lvl="1" marL="457200" marR="0" rtl="0" algn="l">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Problems</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Resource intense (what if the circuit is idle?)</a:t>
            </a:r>
            <a:endParaRPr/>
          </a:p>
          <a:p>
            <a:pPr indent="-187959" lvl="1" marL="457200" marR="0" rtl="0" algn="l">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 Complex network components </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   (per circuit state, security) </a:t>
            </a:r>
            <a:endParaRPr b="1" i="0" sz="2800" u="none" cap="none" strike="noStrike">
              <a:solidFill>
                <a:schemeClr val="dk1"/>
              </a:solidFill>
              <a:latin typeface="Calibri"/>
              <a:ea typeface="Calibri"/>
              <a:cs typeface="Calibri"/>
              <a:sym typeface="Calibri"/>
            </a:endParaRPr>
          </a:p>
        </p:txBody>
      </p:sp>
      <p:pic>
        <p:nvPicPr>
          <p:cNvPr descr="https://erg.abdn.ac.uk/users/gorry/course/images/switching.gif" id="313" name="Google Shape;313;p38"/>
          <p:cNvPicPr preferRelativeResize="0"/>
          <p:nvPr/>
        </p:nvPicPr>
        <p:blipFill rotWithShape="1">
          <a:blip r:embed="rId4">
            <a:alphaModFix/>
          </a:blip>
          <a:srcRect b="0" l="0" r="0" t="0"/>
          <a:stretch/>
        </p:blipFill>
        <p:spPr>
          <a:xfrm>
            <a:off x="3962400" y="3581400"/>
            <a:ext cx="4724400" cy="1295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85" name="Google Shape;1885;p155"/>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Forums</a:t>
            </a:r>
            <a:endParaRPr b="1">
              <a:solidFill>
                <a:srgbClr val="FF0000"/>
              </a:solidFill>
            </a:endParaRPr>
          </a:p>
        </p:txBody>
      </p:sp>
      <p:pic>
        <p:nvPicPr>
          <p:cNvPr descr="download.png" id="1886" name="Google Shape;1886;p155"/>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87" name="Google Shape;1887;p155"/>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 facilitate the standardization process, many special-interest groups have developed </a:t>
            </a:r>
            <a:r>
              <a:rPr b="1" lang="en-US"/>
              <a:t>forums</a:t>
            </a:r>
            <a:r>
              <a:rPr lang="en-US"/>
              <a:t> made up of representatives from interested corporations. </a:t>
            </a:r>
            <a:endParaRPr/>
          </a:p>
          <a:p>
            <a:pPr indent="-342900" lvl="0" marL="342900" rtl="0" algn="l">
              <a:spcBef>
                <a:spcPts val="640"/>
              </a:spcBef>
              <a:spcAft>
                <a:spcPts val="0"/>
              </a:spcAft>
              <a:buClr>
                <a:schemeClr val="dk1"/>
              </a:buClr>
              <a:buSzPts val="3200"/>
              <a:buChar char="•"/>
            </a:pPr>
            <a:r>
              <a:rPr lang="en-US"/>
              <a:t>The forums work with universities and users to test, evaluate and standardize new technologies</a:t>
            </a:r>
            <a:endParaRPr/>
          </a:p>
          <a:p>
            <a:pPr indent="-342900" lvl="0" marL="342900" rtl="0" algn="l">
              <a:spcBef>
                <a:spcPts val="640"/>
              </a:spcBef>
              <a:spcAft>
                <a:spcPts val="0"/>
              </a:spcAft>
              <a:buClr>
                <a:schemeClr val="dk1"/>
              </a:buClr>
              <a:buSzPts val="3200"/>
              <a:buChar char="•"/>
            </a:pPr>
            <a:r>
              <a:rPr lang="en-US"/>
              <a:t>The forums are able to speed acceptance and use of those technologies in the telecommuni --cations community </a:t>
            </a:r>
            <a:endParaRPr/>
          </a:p>
          <a:p>
            <a:pPr indent="-609600" lvl="0" marL="609600" rtl="0" algn="l">
              <a:spcBef>
                <a:spcPts val="640"/>
              </a:spcBef>
              <a:spcAft>
                <a:spcPts val="0"/>
              </a:spcAft>
              <a:buClr>
                <a:schemeClr val="dk1"/>
              </a:buClr>
              <a:buSzPts val="3200"/>
              <a:buFont typeface="Calibri"/>
              <a:buNone/>
            </a:pPr>
            <a:r>
              <a:t/>
            </a:r>
            <a:endParaRPr/>
          </a:p>
          <a:p>
            <a:pPr indent="-609600" lvl="0" marL="609600" rtl="0" algn="l">
              <a:lnSpc>
                <a:spcPct val="80000"/>
              </a:lnSpc>
              <a:spcBef>
                <a:spcPts val="640"/>
              </a:spcBef>
              <a:spcAft>
                <a:spcPts val="0"/>
              </a:spcAft>
              <a:buClr>
                <a:schemeClr val="dk1"/>
              </a:buClr>
              <a:buSzPts val="3200"/>
              <a:buFont typeface="Arial"/>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893" name="Google Shape;1893;p156"/>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Forums</a:t>
            </a:r>
            <a:endParaRPr b="1">
              <a:solidFill>
                <a:srgbClr val="FF0000"/>
              </a:solidFill>
            </a:endParaRPr>
          </a:p>
        </p:txBody>
      </p:sp>
      <p:pic>
        <p:nvPicPr>
          <p:cNvPr descr="download.png" id="1894" name="Google Shape;1894;p156"/>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895" name="Google Shape;1895;p156"/>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20000"/>
              </a:lnSpc>
              <a:spcBef>
                <a:spcPts val="0"/>
              </a:spcBef>
              <a:spcAft>
                <a:spcPts val="0"/>
              </a:spcAft>
              <a:buClr>
                <a:schemeClr val="dk1"/>
              </a:buClr>
              <a:buSzPct val="100000"/>
              <a:buFont typeface="Arial"/>
              <a:buNone/>
            </a:pPr>
            <a:r>
              <a:rPr lang="en-US"/>
              <a:t>The forums present their  conclusions to the standards bodies.</a:t>
            </a:r>
            <a:endParaRPr/>
          </a:p>
          <a:p>
            <a:pPr indent="-342900" lvl="0" marL="342900" rtl="0" algn="l">
              <a:lnSpc>
                <a:spcPct val="120000"/>
              </a:lnSpc>
              <a:spcBef>
                <a:spcPts val="0"/>
              </a:spcBef>
              <a:spcAft>
                <a:spcPts val="0"/>
              </a:spcAft>
              <a:buClr>
                <a:schemeClr val="dk1"/>
              </a:buClr>
              <a:buSzPct val="100000"/>
              <a:buFont typeface="Arial"/>
              <a:buNone/>
            </a:pPr>
            <a:r>
              <a:rPr lang="en-US"/>
              <a:t>Some important forums for the telecommunications industry </a:t>
            </a:r>
            <a:endParaRPr/>
          </a:p>
          <a:p>
            <a:pPr indent="-342900" lvl="0" marL="342900" rtl="0" algn="l">
              <a:lnSpc>
                <a:spcPct val="120000"/>
              </a:lnSpc>
              <a:spcBef>
                <a:spcPts val="0"/>
              </a:spcBef>
              <a:spcAft>
                <a:spcPts val="0"/>
              </a:spcAft>
              <a:buClr>
                <a:schemeClr val="dk1"/>
              </a:buClr>
              <a:buSzPct val="100000"/>
              <a:buFont typeface="Arial"/>
              <a:buNone/>
            </a:pPr>
            <a:r>
              <a:rPr lang="en-US"/>
              <a:t>include the following:</a:t>
            </a:r>
            <a:endParaRPr/>
          </a:p>
          <a:p>
            <a:pPr indent="-342900" lvl="0" marL="342900" rtl="0" algn="l">
              <a:spcBef>
                <a:spcPts val="496"/>
              </a:spcBef>
              <a:spcAft>
                <a:spcPts val="0"/>
              </a:spcAft>
              <a:buClr>
                <a:schemeClr val="dk1"/>
              </a:buClr>
              <a:buSzPct val="100000"/>
              <a:buChar char="•"/>
            </a:pPr>
            <a:r>
              <a:rPr b="1" lang="en-US"/>
              <a:t>Frame Relay Forum. </a:t>
            </a:r>
            <a:r>
              <a:rPr lang="en-US"/>
              <a:t>The Frame Relay Forum was formed by digital equipment Corporation, Northern Telecom, Cisco, and StrataCom to promote the acceptance and implementation of frame relay. Today, it has around 40 members representing North America, Europe, and the Pacific rim. Issues under Review include flow control. encapsulation, translation, and multicasting. the forum's results are submitted to the ISO.</a:t>
            </a:r>
            <a:endParaRPr/>
          </a:p>
          <a:p>
            <a:pPr indent="-342900" lvl="0" marL="342900" rtl="0" algn="l">
              <a:spcBef>
                <a:spcPts val="496"/>
              </a:spcBef>
              <a:spcAft>
                <a:spcPts val="0"/>
              </a:spcAft>
              <a:buClr>
                <a:schemeClr val="dk1"/>
              </a:buClr>
              <a:buSzPct val="100000"/>
              <a:buChar char="•"/>
            </a:pPr>
            <a:r>
              <a:rPr b="1" lang="en-US"/>
              <a:t>ATM Forum. </a:t>
            </a:r>
            <a:r>
              <a:rPr b="1" lang="en-US" u="sng">
                <a:solidFill>
                  <a:schemeClr val="hlink"/>
                </a:solidFill>
                <a:hlinkClick r:id="rId4"/>
              </a:rPr>
              <a:t>http://www.atmforum.com/</a:t>
            </a:r>
            <a:r>
              <a:rPr b="1" lang="en-US"/>
              <a:t> </a:t>
            </a:r>
            <a:r>
              <a:rPr lang="en-US"/>
              <a:t>The ATM Forum provides acceptance and use of Asynchronous Transfer Mode (ATM) technology. The ATM Forum is made up of Customer Premises Equipment (e.g., PBX systems ) vendors and Central Office (e.g., telephone exchange) providers. It is concerned with the standardization of service to ensure interoperability.</a:t>
            </a:r>
            <a:endParaRPr/>
          </a:p>
          <a:p>
            <a:pPr indent="-225425" lvl="0" marL="225425" rtl="0" algn="l">
              <a:spcBef>
                <a:spcPts val="496"/>
              </a:spcBef>
              <a:spcAft>
                <a:spcPts val="0"/>
              </a:spcAft>
              <a:buClr>
                <a:schemeClr val="dk1"/>
              </a:buClr>
              <a:buSzPct val="100000"/>
              <a:buFont typeface="Arial"/>
              <a:buNone/>
            </a:pPr>
            <a:r>
              <a:t/>
            </a:r>
            <a:endParaRPr/>
          </a:p>
          <a:p>
            <a:pPr indent="-609600" lvl="0" marL="609600" rtl="0" algn="l">
              <a:lnSpc>
                <a:spcPct val="80000"/>
              </a:lnSpc>
              <a:spcBef>
                <a:spcPts val="496"/>
              </a:spcBef>
              <a:spcAft>
                <a:spcPts val="0"/>
              </a:spcAft>
              <a:buClr>
                <a:schemeClr val="dk1"/>
              </a:buClr>
              <a:buSzPct val="100000"/>
              <a:buFont typeface="Arial"/>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01" name="Google Shape;1901;p157"/>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Regulatory Agencies</a:t>
            </a:r>
            <a:endParaRPr b="1">
              <a:solidFill>
                <a:srgbClr val="FF0000"/>
              </a:solidFill>
            </a:endParaRPr>
          </a:p>
        </p:txBody>
      </p:sp>
      <p:pic>
        <p:nvPicPr>
          <p:cNvPr descr="download.png" id="1902" name="Google Shape;1902;p157"/>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03" name="Google Shape;1903;p157"/>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20000"/>
              </a:lnSpc>
              <a:spcBef>
                <a:spcPts val="0"/>
              </a:spcBef>
              <a:spcAft>
                <a:spcPts val="0"/>
              </a:spcAft>
              <a:buClr>
                <a:schemeClr val="dk1"/>
              </a:buClr>
              <a:buSzPct val="100000"/>
              <a:buChar char="•"/>
            </a:pPr>
            <a:r>
              <a:rPr lang="en-US"/>
              <a:t> All communications technology is subject to regulation by government agencies such as Federal Communication Commission (FCC)  in the United States. </a:t>
            </a:r>
            <a:endParaRPr/>
          </a:p>
          <a:p>
            <a:pPr indent="-342900" lvl="0" marL="342900" rtl="0" algn="l">
              <a:lnSpc>
                <a:spcPct val="120000"/>
              </a:lnSpc>
              <a:spcBef>
                <a:spcPts val="0"/>
              </a:spcBef>
              <a:spcAft>
                <a:spcPts val="0"/>
              </a:spcAft>
              <a:buClr>
                <a:schemeClr val="dk1"/>
              </a:buClr>
              <a:buSzPct val="100000"/>
              <a:buChar char="•"/>
            </a:pPr>
            <a:r>
              <a:rPr lang="en-US"/>
              <a:t>The purpose of these agencies is to protect the public interest by regulating radio, television, and wire/cable communications.</a:t>
            </a:r>
            <a:br>
              <a:rPr lang="en-US"/>
            </a:br>
            <a:r>
              <a:rPr b="1" lang="en-US"/>
              <a:t>Federal Communications Commission (FCC)</a:t>
            </a:r>
            <a:endParaRPr/>
          </a:p>
          <a:p>
            <a:pPr indent="-342900" lvl="0" marL="342900" rtl="0" algn="l">
              <a:lnSpc>
                <a:spcPct val="120000"/>
              </a:lnSpc>
              <a:spcBef>
                <a:spcPts val="0"/>
              </a:spcBef>
              <a:spcAft>
                <a:spcPts val="0"/>
              </a:spcAft>
              <a:buClr>
                <a:schemeClr val="dk1"/>
              </a:buClr>
              <a:buSzPct val="100000"/>
              <a:buFont typeface="Arial"/>
              <a:buNone/>
            </a:pPr>
            <a:r>
              <a:rPr b="1" lang="en-US"/>
              <a:t>     </a:t>
            </a:r>
            <a:r>
              <a:rPr b="1" lang="en-US" u="sng">
                <a:solidFill>
                  <a:schemeClr val="hlink"/>
                </a:solidFill>
                <a:hlinkClick r:id="rId4"/>
              </a:rPr>
              <a:t>http://www.fcc.gov/</a:t>
            </a:r>
            <a:r>
              <a:rPr b="1" lang="en-US"/>
              <a:t>  </a:t>
            </a:r>
            <a:endParaRPr/>
          </a:p>
          <a:p>
            <a:pPr indent="-342900" lvl="0" marL="342900" rtl="0" algn="l">
              <a:lnSpc>
                <a:spcPct val="120000"/>
              </a:lnSpc>
              <a:spcBef>
                <a:spcPts val="0"/>
              </a:spcBef>
              <a:spcAft>
                <a:spcPts val="0"/>
              </a:spcAft>
              <a:buClr>
                <a:schemeClr val="dk1"/>
              </a:buClr>
              <a:buSzPct val="100000"/>
              <a:buChar char="•"/>
            </a:pPr>
            <a:r>
              <a:rPr lang="en-US"/>
              <a:t>The Federal Communications Commission (FCC) has authority over interstate and international commerce as it relates to communications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09" name="Google Shape;1909;p158"/>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RFCs</a:t>
            </a:r>
            <a:r>
              <a:rPr lang="en-US"/>
              <a:t> </a:t>
            </a:r>
            <a:endParaRPr/>
          </a:p>
        </p:txBody>
      </p:sp>
      <p:pic>
        <p:nvPicPr>
          <p:cNvPr descr="download.png" id="1910" name="Google Shape;1910;p158"/>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11" name="Google Shape;1911;p158"/>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RFCs go through maturity levels and are categorized according to their requirement level</a:t>
            </a:r>
            <a:endParaRPr/>
          </a:p>
          <a:p>
            <a:pPr indent="-285750" lvl="1" marL="742950" rtl="0" algn="l">
              <a:spcBef>
                <a:spcPts val="0"/>
              </a:spcBef>
              <a:spcAft>
                <a:spcPts val="0"/>
              </a:spcAft>
              <a:buClr>
                <a:schemeClr val="dk1"/>
              </a:buClr>
              <a:buSzPts val="2800"/>
              <a:buChar char="–"/>
            </a:pPr>
            <a:r>
              <a:rPr b="1" lang="en-US"/>
              <a:t>Maturity Levels</a:t>
            </a:r>
            <a:br>
              <a:rPr lang="en-US"/>
            </a:br>
            <a:r>
              <a:rPr lang="en-US"/>
              <a:t>An RFC, during its lifetime, falls into one of six </a:t>
            </a:r>
            <a:r>
              <a:rPr b="1" lang="en-US"/>
              <a:t>maturity levels: </a:t>
            </a:r>
            <a:r>
              <a:rPr lang="en-US"/>
              <a:t>proposed standard, draft standard, Internet standard, historic, experimental, and Informational.</a:t>
            </a:r>
            <a:endParaRPr/>
          </a:p>
          <a:p>
            <a:pPr indent="-285750" lvl="1" marL="742950" rtl="0" algn="l">
              <a:spcBef>
                <a:spcPts val="0"/>
              </a:spcBef>
              <a:spcAft>
                <a:spcPts val="0"/>
              </a:spcAft>
              <a:buClr>
                <a:schemeClr val="dk1"/>
              </a:buClr>
              <a:buSzPts val="2800"/>
              <a:buChar char="–"/>
            </a:pPr>
            <a:r>
              <a:rPr b="1" lang="en-US"/>
              <a:t>Proposed Standard. </a:t>
            </a:r>
            <a:r>
              <a:rPr lang="en-US"/>
              <a:t>A proposed standard is a specification that is stable, well understood, and of sufficient interest to the internet community</a:t>
            </a:r>
            <a:r>
              <a:rPr b="1" lang="en-US"/>
              <a:t>.  </a:t>
            </a:r>
            <a:r>
              <a:rPr lang="en-US"/>
              <a:t>At this level, the specification is usually tested and implemented by several different programs.</a:t>
            </a:r>
            <a:br>
              <a:rPr lang="en-US"/>
            </a:b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17" name="Google Shape;1917;p159"/>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RFCs</a:t>
            </a:r>
            <a:r>
              <a:rPr lang="en-US"/>
              <a:t> </a:t>
            </a:r>
            <a:endParaRPr/>
          </a:p>
        </p:txBody>
      </p:sp>
      <p:pic>
        <p:nvPicPr>
          <p:cNvPr descr="download.png" id="1918" name="Google Shape;1918;p15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19" name="Google Shape;1919;p159"/>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fontScale="85000" lnSpcReduction="10000"/>
          </a:bodyPr>
          <a:lstStyle/>
          <a:p>
            <a:pPr indent="-285750" lvl="1" marL="742950" rtl="0" algn="l">
              <a:spcBef>
                <a:spcPts val="0"/>
              </a:spcBef>
              <a:spcAft>
                <a:spcPts val="0"/>
              </a:spcAft>
              <a:buClr>
                <a:schemeClr val="dk1"/>
              </a:buClr>
              <a:buSzPct val="100000"/>
              <a:buChar char="–"/>
            </a:pPr>
            <a:r>
              <a:rPr b="1" lang="en-US"/>
              <a:t>Draft Standard. </a:t>
            </a:r>
            <a:r>
              <a:rPr lang="en-US"/>
              <a:t>A proposed standard is elevated to draft standard status after atleast two successful independent and interoperable implementations. Barring difficulties, a draft standard, with modifications if specific problems are encountered, normally becomes an internet standard.</a:t>
            </a:r>
            <a:endParaRPr/>
          </a:p>
          <a:p>
            <a:pPr indent="-285750" lvl="1" marL="742950" rtl="0" algn="l">
              <a:spcBef>
                <a:spcPts val="476"/>
              </a:spcBef>
              <a:spcAft>
                <a:spcPts val="0"/>
              </a:spcAft>
              <a:buClr>
                <a:schemeClr val="dk1"/>
              </a:buClr>
              <a:buSzPct val="100000"/>
              <a:buChar char="–"/>
            </a:pPr>
            <a:r>
              <a:rPr b="1" lang="en-US"/>
              <a:t>Internet Standard. </a:t>
            </a:r>
            <a:r>
              <a:rPr lang="en-US"/>
              <a:t>A draft standard reaches Internet standard after demonstrations of successful implementation.</a:t>
            </a:r>
            <a:endParaRPr/>
          </a:p>
          <a:p>
            <a:pPr indent="-285750" lvl="1" marL="742950" rtl="0" algn="l">
              <a:spcBef>
                <a:spcPts val="476"/>
              </a:spcBef>
              <a:spcAft>
                <a:spcPts val="0"/>
              </a:spcAft>
              <a:buClr>
                <a:schemeClr val="dk1"/>
              </a:buClr>
              <a:buSzPct val="100000"/>
              <a:buChar char="–"/>
            </a:pPr>
            <a:r>
              <a:rPr b="1" lang="en-US"/>
              <a:t>Historic. </a:t>
            </a:r>
            <a:r>
              <a:rPr lang="en-US"/>
              <a:t>The Historic RFCs are significant from a historical perspective. They either have been superseded by later specifications or have never passed the necessary maturity levels to become an internet standard.</a:t>
            </a:r>
            <a:endParaRPr/>
          </a:p>
          <a:p>
            <a:pPr indent="-285750" lvl="1" marL="742950" rtl="0" algn="l">
              <a:spcBef>
                <a:spcPts val="476"/>
              </a:spcBef>
              <a:spcAft>
                <a:spcPts val="0"/>
              </a:spcAft>
              <a:buClr>
                <a:schemeClr val="dk1"/>
              </a:buClr>
              <a:buSzPct val="100000"/>
              <a:buChar char="–"/>
            </a:pPr>
            <a:r>
              <a:rPr b="1" lang="en-US"/>
              <a:t>Experimental. </a:t>
            </a:r>
            <a:r>
              <a:rPr lang="en-US"/>
              <a:t>An RFC classified as experimental describes work related to an experimental situation that does not affect the operation of the internet. Such an RFC should not be implemented in any functional Internet service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25" name="Google Shape;1925;p160"/>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RFCs</a:t>
            </a:r>
            <a:r>
              <a:rPr lang="en-US"/>
              <a:t> </a:t>
            </a:r>
            <a:endParaRPr/>
          </a:p>
        </p:txBody>
      </p:sp>
      <p:pic>
        <p:nvPicPr>
          <p:cNvPr descr="download.png" id="1926" name="Google Shape;1926;p160"/>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27" name="Google Shape;1927;p160"/>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Clr>
                <a:schemeClr val="dk1"/>
              </a:buClr>
              <a:buSzPts val="2800"/>
              <a:buChar char="–"/>
            </a:pPr>
            <a:r>
              <a:rPr b="1" lang="en-US"/>
              <a:t>Informational. </a:t>
            </a:r>
            <a:r>
              <a:rPr lang="en-US"/>
              <a:t>An RFC classified as informational contains general, historical, or tutorial information related to the Internet. It is usually written by someone in a non-Internet organization, such as a vendor.</a:t>
            </a:r>
            <a:endParaRPr/>
          </a:p>
          <a:p>
            <a:pPr indent="-342900" lvl="0" marL="342900" rtl="0" algn="l">
              <a:spcBef>
                <a:spcPts val="640"/>
              </a:spcBef>
              <a:spcAft>
                <a:spcPts val="0"/>
              </a:spcAft>
              <a:buClr>
                <a:schemeClr val="dk1"/>
              </a:buClr>
              <a:buSzPts val="3200"/>
              <a:buChar char="•"/>
            </a:pPr>
            <a:r>
              <a:rPr b="1" lang="en-US"/>
              <a:t>RFC Requirement Levels</a:t>
            </a:r>
            <a:br>
              <a:rPr lang="en-US"/>
            </a:br>
            <a:r>
              <a:rPr lang="en-US"/>
              <a:t>RFCs are classified into 5 Requirement Levels: required, recommended, elective, limited use and not recommended.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33" name="Google Shape;1933;p161"/>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RFCs</a:t>
            </a:r>
            <a:r>
              <a:rPr lang="en-US"/>
              <a:t> </a:t>
            </a:r>
            <a:endParaRPr/>
          </a:p>
        </p:txBody>
      </p:sp>
      <p:pic>
        <p:nvPicPr>
          <p:cNvPr descr="download.png" id="1934" name="Google Shape;1934;p161"/>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35" name="Google Shape;1935;p161"/>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rmAutofit fontScale="85000" lnSpcReduction="20000"/>
          </a:bodyPr>
          <a:lstStyle/>
          <a:p>
            <a:pPr indent="-285750" lvl="1" marL="742950" rtl="0" algn="l">
              <a:spcBef>
                <a:spcPts val="0"/>
              </a:spcBef>
              <a:spcAft>
                <a:spcPts val="0"/>
              </a:spcAft>
              <a:buClr>
                <a:schemeClr val="dk1"/>
              </a:buClr>
              <a:buSzPct val="100000"/>
              <a:buChar char="–"/>
            </a:pPr>
            <a:r>
              <a:rPr b="1" lang="en-US"/>
              <a:t>Required</a:t>
            </a:r>
            <a:r>
              <a:rPr lang="en-US"/>
              <a:t>. An RFC is labeled </a:t>
            </a:r>
            <a:r>
              <a:rPr i="1" lang="en-US"/>
              <a:t>required</a:t>
            </a:r>
            <a:r>
              <a:rPr lang="en-US"/>
              <a:t> if it must be implemented by all Internet systems to achieve minimum conformance. For example, IP and ICMP are required protocols.</a:t>
            </a:r>
            <a:endParaRPr/>
          </a:p>
          <a:p>
            <a:pPr indent="-285750" lvl="1" marL="742950" rtl="0" algn="l">
              <a:spcBef>
                <a:spcPts val="476"/>
              </a:spcBef>
              <a:spcAft>
                <a:spcPts val="0"/>
              </a:spcAft>
              <a:buClr>
                <a:schemeClr val="dk1"/>
              </a:buClr>
              <a:buSzPct val="100000"/>
              <a:buChar char="–"/>
            </a:pPr>
            <a:r>
              <a:rPr b="1" lang="en-US"/>
              <a:t>Recommended</a:t>
            </a:r>
            <a:r>
              <a:rPr lang="en-US"/>
              <a:t>. An RFC labeled </a:t>
            </a:r>
            <a:r>
              <a:rPr i="1" lang="en-US"/>
              <a:t>recommended </a:t>
            </a:r>
            <a:r>
              <a:rPr lang="en-US"/>
              <a:t>is not required for minimum conformance; it is recommended because of its usefulness. For example, FTP and TELNET are recommended protocols.</a:t>
            </a:r>
            <a:endParaRPr/>
          </a:p>
          <a:p>
            <a:pPr indent="-285750" lvl="1" marL="742950" rtl="0" algn="l">
              <a:spcBef>
                <a:spcPts val="476"/>
              </a:spcBef>
              <a:spcAft>
                <a:spcPts val="0"/>
              </a:spcAft>
              <a:buClr>
                <a:schemeClr val="dk1"/>
              </a:buClr>
              <a:buSzPct val="100000"/>
              <a:buChar char="–"/>
            </a:pPr>
            <a:r>
              <a:rPr b="1" lang="en-US"/>
              <a:t>Elective</a:t>
            </a:r>
            <a:r>
              <a:rPr lang="en-US"/>
              <a:t>. An RFC labeled </a:t>
            </a:r>
            <a:r>
              <a:rPr i="1" lang="en-US"/>
              <a:t>elective </a:t>
            </a:r>
            <a:r>
              <a:rPr lang="en-US"/>
              <a:t>is not required and not recommended. However, a system can use it for its own benefit.</a:t>
            </a:r>
            <a:endParaRPr/>
          </a:p>
          <a:p>
            <a:pPr indent="-285750" lvl="1" marL="742950" rtl="0" algn="l">
              <a:spcBef>
                <a:spcPts val="476"/>
              </a:spcBef>
              <a:spcAft>
                <a:spcPts val="0"/>
              </a:spcAft>
              <a:buClr>
                <a:schemeClr val="dk1"/>
              </a:buClr>
              <a:buSzPct val="100000"/>
              <a:buChar char="–"/>
            </a:pPr>
            <a:r>
              <a:rPr b="1" lang="en-US"/>
              <a:t>Limited Use</a:t>
            </a:r>
            <a:r>
              <a:rPr lang="en-US"/>
              <a:t>. An RFC labeled </a:t>
            </a:r>
            <a:r>
              <a:rPr i="1" lang="en-US"/>
              <a:t>limited use </a:t>
            </a:r>
            <a:r>
              <a:rPr lang="en-US"/>
              <a:t>should be used only in limited situations. Most of the experimental RFCs fall under this category.</a:t>
            </a:r>
            <a:endParaRPr/>
          </a:p>
          <a:p>
            <a:pPr indent="-285750" lvl="1" marL="742950" rtl="0" algn="l">
              <a:spcBef>
                <a:spcPts val="476"/>
              </a:spcBef>
              <a:spcAft>
                <a:spcPts val="0"/>
              </a:spcAft>
              <a:buClr>
                <a:schemeClr val="dk1"/>
              </a:buClr>
              <a:buSzPct val="100000"/>
              <a:buChar char="–"/>
            </a:pPr>
            <a:r>
              <a:rPr b="1" lang="en-US"/>
              <a:t>Not recommended</a:t>
            </a:r>
            <a:r>
              <a:rPr lang="en-US"/>
              <a:t>. An RFC labeled </a:t>
            </a:r>
            <a:r>
              <a:rPr i="1" lang="en-US"/>
              <a:t>not recommended </a:t>
            </a:r>
            <a:r>
              <a:rPr lang="en-US"/>
              <a:t>is inappropriate for general use. Normally a historic (obsolete) RFC may fall under this category.</a:t>
            </a:r>
            <a:endParaRPr/>
          </a:p>
          <a:p>
            <a:pPr indent="-134619" lvl="1" marL="742950" rtl="0" algn="l">
              <a:spcBef>
                <a:spcPts val="476"/>
              </a:spcBef>
              <a:spcAft>
                <a:spcPts val="0"/>
              </a:spcAft>
              <a:buClr>
                <a:schemeClr val="dk1"/>
              </a:buClr>
              <a:buSzPct val="10000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41" name="Google Shape;1941;p162"/>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Protocol Suite</a:t>
            </a:r>
            <a:endParaRPr/>
          </a:p>
        </p:txBody>
      </p:sp>
      <p:sp>
        <p:nvSpPr>
          <p:cNvPr id="1942" name="Google Shape;1942;p162"/>
          <p:cNvSpPr txBox="1"/>
          <p:nvPr>
            <p:ph idx="1" type="body"/>
          </p:nvPr>
        </p:nvSpPr>
        <p:spPr>
          <a:xfrm>
            <a:off x="457200" y="1447800"/>
            <a:ext cx="8178800" cy="4953000"/>
          </a:xfrm>
          <a:prstGeom prst="rect">
            <a:avLst/>
          </a:prstGeom>
          <a:noFill/>
          <a:ln>
            <a:noFill/>
          </a:ln>
        </p:spPr>
        <p:txBody>
          <a:bodyPr anchorCtr="0" anchor="t" bIns="45700" lIns="91425" spcFirstLastPara="1" rIns="91425" wrap="square" tIns="45700">
            <a:noAutofit/>
          </a:bodyPr>
          <a:lstStyle/>
          <a:p>
            <a:pPr indent="-228600" lvl="0" marL="342900" rtl="0" algn="l">
              <a:lnSpc>
                <a:spcPct val="90000"/>
              </a:lnSpc>
              <a:spcBef>
                <a:spcPts val="0"/>
              </a:spcBef>
              <a:spcAft>
                <a:spcPts val="0"/>
              </a:spcAft>
              <a:buClr>
                <a:schemeClr val="dk1"/>
              </a:buClr>
              <a:buSzPts val="1800"/>
              <a:buNone/>
            </a:pPr>
            <a:r>
              <a:t/>
            </a:r>
            <a:endParaRPr sz="1800"/>
          </a:p>
          <a:p>
            <a:pPr indent="-342900" lvl="0" marL="342900" rtl="0" algn="l">
              <a:lnSpc>
                <a:spcPct val="90000"/>
              </a:lnSpc>
              <a:spcBef>
                <a:spcPts val="640"/>
              </a:spcBef>
              <a:spcAft>
                <a:spcPts val="0"/>
              </a:spcAft>
              <a:buClr>
                <a:schemeClr val="dk1"/>
              </a:buClr>
              <a:buSzPts val="3200"/>
              <a:buChar char="•"/>
            </a:pPr>
            <a:r>
              <a:rPr lang="en-US"/>
              <a:t>A set of cooperating network protocols is called a protocol suite.</a:t>
            </a:r>
            <a:endParaRPr/>
          </a:p>
          <a:p>
            <a:pPr indent="-342900" lvl="0" marL="342900" rtl="0" algn="just">
              <a:lnSpc>
                <a:spcPct val="90000"/>
              </a:lnSpc>
              <a:spcBef>
                <a:spcPts val="640"/>
              </a:spcBef>
              <a:spcAft>
                <a:spcPts val="0"/>
              </a:spcAft>
              <a:buClr>
                <a:schemeClr val="dk1"/>
              </a:buClr>
              <a:buSzPts val="3200"/>
              <a:buChar char="•"/>
            </a:pPr>
            <a:r>
              <a:rPr lang="en-US"/>
              <a:t>For example, the </a:t>
            </a:r>
            <a:r>
              <a:rPr lang="en-US" u="sng">
                <a:solidFill>
                  <a:schemeClr val="hlink"/>
                </a:solidFill>
                <a:hlinkClick r:id="rId3"/>
              </a:rPr>
              <a:t>TCP/IP</a:t>
            </a:r>
            <a:r>
              <a:rPr lang="en-US"/>
              <a:t> suite includes numerous protocols across layers -- such as the data, network, transport and application layers -- working together to enable internet connectivity. </a:t>
            </a:r>
            <a:endParaRPr/>
          </a:p>
          <a:p>
            <a:pPr indent="-139700" lvl="0" marL="342900" rtl="0" algn="l">
              <a:lnSpc>
                <a:spcPct val="90000"/>
              </a:lnSpc>
              <a:spcBef>
                <a:spcPts val="640"/>
              </a:spcBef>
              <a:spcAft>
                <a:spcPts val="0"/>
              </a:spcAft>
              <a:buClr>
                <a:schemeClr val="dk1"/>
              </a:buClr>
              <a:buSzPts val="3200"/>
              <a:buNone/>
            </a:pPr>
            <a:r>
              <a:t/>
            </a:r>
            <a:endParaRPr/>
          </a:p>
        </p:txBody>
      </p:sp>
      <p:pic>
        <p:nvPicPr>
          <p:cNvPr descr="download.png" id="1943" name="Google Shape;1943;p162"/>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49" name="Google Shape;1949;p163"/>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Types of Network Protocols</a:t>
            </a:r>
            <a:endParaRPr/>
          </a:p>
        </p:txBody>
      </p:sp>
      <p:sp>
        <p:nvSpPr>
          <p:cNvPr id="1950" name="Google Shape;1950;p163"/>
          <p:cNvSpPr txBox="1"/>
          <p:nvPr>
            <p:ph idx="1" type="body"/>
          </p:nvPr>
        </p:nvSpPr>
        <p:spPr>
          <a:xfrm>
            <a:off x="457200" y="1447800"/>
            <a:ext cx="8178800" cy="4953000"/>
          </a:xfrm>
          <a:prstGeom prst="rect">
            <a:avLst/>
          </a:prstGeom>
          <a:noFill/>
          <a:ln>
            <a:noFill/>
          </a:ln>
        </p:spPr>
        <p:txBody>
          <a:bodyPr anchorCtr="0" anchor="t" bIns="45700" lIns="91425" spcFirstLastPara="1" rIns="91425" wrap="square" tIns="45700">
            <a:normAutofit/>
          </a:bodyPr>
          <a:lstStyle/>
          <a:p>
            <a:pPr indent="-228600" lvl="0" marL="342900" rtl="0" algn="l">
              <a:lnSpc>
                <a:spcPct val="90000"/>
              </a:lnSpc>
              <a:spcBef>
                <a:spcPts val="0"/>
              </a:spcBef>
              <a:spcAft>
                <a:spcPts val="0"/>
              </a:spcAft>
              <a:buClr>
                <a:schemeClr val="dk1"/>
              </a:buClr>
              <a:buSzPts val="1800"/>
              <a:buNone/>
            </a:pPr>
            <a:r>
              <a:t/>
            </a:r>
            <a:endParaRPr sz="1800"/>
          </a:p>
          <a:p>
            <a:pPr indent="-342900" lvl="0" marL="342900" rtl="0" algn="l">
              <a:lnSpc>
                <a:spcPct val="90000"/>
              </a:lnSpc>
              <a:spcBef>
                <a:spcPts val="640"/>
              </a:spcBef>
              <a:spcAft>
                <a:spcPts val="0"/>
              </a:spcAft>
              <a:buClr>
                <a:schemeClr val="dk1"/>
              </a:buClr>
              <a:buSzPts val="3200"/>
              <a:buFont typeface="Arial"/>
              <a:buNone/>
            </a:pPr>
            <a:r>
              <a:rPr lang="en-US"/>
              <a:t>Networks have three types of protocols</a:t>
            </a:r>
            <a:endParaRPr/>
          </a:p>
          <a:p>
            <a:pPr indent="-514350" lvl="0" marL="514350" rtl="0" algn="l">
              <a:lnSpc>
                <a:spcPct val="90000"/>
              </a:lnSpc>
              <a:spcBef>
                <a:spcPts val="640"/>
              </a:spcBef>
              <a:spcAft>
                <a:spcPts val="0"/>
              </a:spcAft>
              <a:buClr>
                <a:schemeClr val="dk1"/>
              </a:buClr>
              <a:buSzPts val="3200"/>
              <a:buFont typeface="Arial"/>
              <a:buAutoNum type="arabicPeriod"/>
            </a:pPr>
            <a:r>
              <a:rPr b="1" lang="en-US"/>
              <a:t>Communication</a:t>
            </a:r>
            <a:r>
              <a:rPr lang="en-US"/>
              <a:t>, such as </a:t>
            </a:r>
            <a:r>
              <a:rPr lang="en-US" u="sng">
                <a:solidFill>
                  <a:schemeClr val="hlink"/>
                </a:solidFill>
                <a:hlinkClick r:id="rId3"/>
              </a:rPr>
              <a:t>Ethernet</a:t>
            </a:r>
            <a:endParaRPr u="sng"/>
          </a:p>
          <a:p>
            <a:pPr indent="-514350" lvl="0" marL="514350" rtl="0" algn="l">
              <a:lnSpc>
                <a:spcPct val="90000"/>
              </a:lnSpc>
              <a:spcBef>
                <a:spcPts val="640"/>
              </a:spcBef>
              <a:spcAft>
                <a:spcPts val="0"/>
              </a:spcAft>
              <a:buClr>
                <a:schemeClr val="dk1"/>
              </a:buClr>
              <a:buSzPts val="3200"/>
              <a:buFont typeface="Arial"/>
              <a:buAutoNum type="arabicPeriod"/>
            </a:pPr>
            <a:r>
              <a:rPr b="1" lang="en-US"/>
              <a:t>Management</a:t>
            </a:r>
            <a:r>
              <a:rPr lang="en-US"/>
              <a:t>, such as the Simple Mail Transfer Protocol (</a:t>
            </a:r>
            <a:r>
              <a:rPr lang="en-US" u="sng">
                <a:solidFill>
                  <a:schemeClr val="hlink"/>
                </a:solidFill>
                <a:hlinkClick r:id="rId4"/>
              </a:rPr>
              <a:t>SMTP</a:t>
            </a:r>
            <a:r>
              <a:rPr lang="en-US"/>
              <a:t>); and </a:t>
            </a:r>
            <a:endParaRPr/>
          </a:p>
          <a:p>
            <a:pPr indent="-514350" lvl="0" marL="514350" rtl="0" algn="l">
              <a:lnSpc>
                <a:spcPct val="90000"/>
              </a:lnSpc>
              <a:spcBef>
                <a:spcPts val="640"/>
              </a:spcBef>
              <a:spcAft>
                <a:spcPts val="0"/>
              </a:spcAft>
              <a:buClr>
                <a:schemeClr val="dk1"/>
              </a:buClr>
              <a:buSzPts val="3200"/>
              <a:buFont typeface="Arial"/>
              <a:buAutoNum type="arabicPeriod"/>
            </a:pPr>
            <a:r>
              <a:rPr b="1" lang="en-US"/>
              <a:t>Security</a:t>
            </a:r>
            <a:r>
              <a:rPr lang="en-US"/>
              <a:t>, such as Secure Shell (</a:t>
            </a:r>
            <a:r>
              <a:rPr lang="en-US" u="sng">
                <a:solidFill>
                  <a:schemeClr val="hlink"/>
                </a:solidFill>
                <a:hlinkClick r:id="rId5"/>
              </a:rPr>
              <a:t>SSH</a:t>
            </a:r>
            <a:r>
              <a:rPr lang="en-US"/>
              <a:t>)</a:t>
            </a:r>
            <a:endParaRPr/>
          </a:p>
          <a:p>
            <a:pPr indent="-514350" lvl="0" marL="514350" rtl="0" algn="l">
              <a:lnSpc>
                <a:spcPct val="90000"/>
              </a:lnSpc>
              <a:spcBef>
                <a:spcPts val="640"/>
              </a:spcBef>
              <a:spcAft>
                <a:spcPts val="0"/>
              </a:spcAft>
              <a:buClr>
                <a:schemeClr val="dk1"/>
              </a:buClr>
              <a:buSzPts val="3200"/>
              <a:buFont typeface="Arial"/>
              <a:buNone/>
            </a:pPr>
            <a:r>
              <a:rPr lang="en-US"/>
              <a:t>      Falling into these three broad categories are thousands of network protocols that uniformly handle an extensive variety of defined tasks</a:t>
            </a:r>
            <a:endParaRPr/>
          </a:p>
        </p:txBody>
      </p:sp>
      <p:pic>
        <p:nvPicPr>
          <p:cNvPr descr="download.png" id="1951" name="Google Shape;1951;p163"/>
          <p:cNvPicPr preferRelativeResize="0"/>
          <p:nvPr/>
        </p:nvPicPr>
        <p:blipFill rotWithShape="1">
          <a:blip r:embed="rId6">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57" name="Google Shape;1957;p164"/>
          <p:cNvSpPr txBox="1"/>
          <p:nvPr>
            <p:ph type="title"/>
          </p:nvPr>
        </p:nvSpPr>
        <p:spPr>
          <a:xfrm>
            <a:off x="152400" y="274638"/>
            <a:ext cx="6324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Implementation of Protocols</a:t>
            </a:r>
            <a:endParaRPr/>
          </a:p>
        </p:txBody>
      </p:sp>
      <p:sp>
        <p:nvSpPr>
          <p:cNvPr id="1958" name="Google Shape;1958;p164"/>
          <p:cNvSpPr txBox="1"/>
          <p:nvPr>
            <p:ph idx="1" type="body"/>
          </p:nvPr>
        </p:nvSpPr>
        <p:spPr>
          <a:xfrm>
            <a:off x="457200" y="1447800"/>
            <a:ext cx="8178800" cy="4953000"/>
          </a:xfrm>
          <a:prstGeom prst="rect">
            <a:avLst/>
          </a:prstGeom>
          <a:noFill/>
          <a:ln>
            <a:noFill/>
          </a:ln>
        </p:spPr>
        <p:txBody>
          <a:bodyPr anchorCtr="0" anchor="t" bIns="45700" lIns="91425" spcFirstLastPara="1" rIns="91425" wrap="square" tIns="45700">
            <a:noAutofit/>
          </a:bodyPr>
          <a:lstStyle/>
          <a:p>
            <a:pPr indent="-228600" lvl="0" marL="342900" rtl="0" algn="l">
              <a:lnSpc>
                <a:spcPct val="90000"/>
              </a:lnSpc>
              <a:spcBef>
                <a:spcPts val="0"/>
              </a:spcBef>
              <a:spcAft>
                <a:spcPts val="0"/>
              </a:spcAft>
              <a:buClr>
                <a:schemeClr val="dk1"/>
              </a:buClr>
              <a:buSzPts val="1800"/>
              <a:buNone/>
            </a:pPr>
            <a:r>
              <a:t/>
            </a:r>
            <a:endParaRPr sz="1800"/>
          </a:p>
          <a:p>
            <a:pPr indent="-342900" lvl="0" marL="342900" rtl="0" algn="l">
              <a:lnSpc>
                <a:spcPct val="90000"/>
              </a:lnSpc>
              <a:spcBef>
                <a:spcPts val="640"/>
              </a:spcBef>
              <a:spcAft>
                <a:spcPts val="0"/>
              </a:spcAft>
              <a:buClr>
                <a:schemeClr val="dk1"/>
              </a:buClr>
              <a:buSzPts val="3200"/>
              <a:buChar char="•"/>
            </a:pPr>
            <a:r>
              <a:rPr lang="en-US"/>
              <a:t> They are coded within software, either </a:t>
            </a:r>
            <a:endParaRPr/>
          </a:p>
          <a:p>
            <a:pPr indent="-285750" lvl="1" marL="742950" rtl="0" algn="l">
              <a:lnSpc>
                <a:spcPct val="90000"/>
              </a:lnSpc>
              <a:spcBef>
                <a:spcPts val="560"/>
              </a:spcBef>
              <a:spcAft>
                <a:spcPts val="0"/>
              </a:spcAft>
              <a:buClr>
                <a:schemeClr val="dk1"/>
              </a:buClr>
              <a:buSzPts val="2800"/>
              <a:buChar char="–"/>
            </a:pPr>
            <a:r>
              <a:rPr lang="en-US"/>
              <a:t>a part of the computer's operating system (</a:t>
            </a:r>
            <a:r>
              <a:rPr lang="en-US" u="sng">
                <a:solidFill>
                  <a:schemeClr val="hlink"/>
                </a:solidFill>
                <a:hlinkClick r:id="rId3"/>
              </a:rPr>
              <a:t>OS</a:t>
            </a:r>
            <a:r>
              <a:rPr lang="en-US"/>
              <a:t>) or </a:t>
            </a:r>
            <a:endParaRPr/>
          </a:p>
          <a:p>
            <a:pPr indent="-285750" lvl="1" marL="742950" rtl="0" algn="l">
              <a:lnSpc>
                <a:spcPct val="90000"/>
              </a:lnSpc>
              <a:spcBef>
                <a:spcPts val="560"/>
              </a:spcBef>
              <a:spcAft>
                <a:spcPts val="0"/>
              </a:spcAft>
              <a:buClr>
                <a:schemeClr val="dk1"/>
              </a:buClr>
              <a:buSzPts val="2800"/>
              <a:buChar char="–"/>
            </a:pPr>
            <a:r>
              <a:rPr lang="en-US"/>
              <a:t>as an application, or </a:t>
            </a:r>
            <a:endParaRPr/>
          </a:p>
          <a:p>
            <a:pPr indent="-285750" lvl="1" marL="742950" rtl="0" algn="l">
              <a:lnSpc>
                <a:spcPct val="90000"/>
              </a:lnSpc>
              <a:spcBef>
                <a:spcPts val="560"/>
              </a:spcBef>
              <a:spcAft>
                <a:spcPts val="0"/>
              </a:spcAft>
              <a:buClr>
                <a:schemeClr val="dk1"/>
              </a:buClr>
              <a:buSzPts val="2800"/>
              <a:buChar char="–"/>
            </a:pPr>
            <a:r>
              <a:rPr lang="en-US"/>
              <a:t>implemented within the computer's hardware.</a:t>
            </a:r>
            <a:endParaRPr/>
          </a:p>
          <a:p>
            <a:pPr indent="-342900" lvl="0" marL="342900" rtl="0" algn="l">
              <a:lnSpc>
                <a:spcPct val="90000"/>
              </a:lnSpc>
              <a:spcBef>
                <a:spcPts val="560"/>
              </a:spcBef>
              <a:spcAft>
                <a:spcPts val="0"/>
              </a:spcAft>
              <a:buClr>
                <a:schemeClr val="dk1"/>
              </a:buClr>
              <a:buSzPts val="2800"/>
              <a:buChar char="•"/>
            </a:pPr>
            <a:r>
              <a:rPr lang="en-US" sz="2800"/>
              <a:t>Most modern OSs possess </a:t>
            </a:r>
            <a:r>
              <a:rPr b="1" lang="en-US" sz="2800"/>
              <a:t>built-in software </a:t>
            </a:r>
            <a:r>
              <a:rPr lang="en-US" sz="2800"/>
              <a:t>services that implement some network protocols</a:t>
            </a:r>
            <a:endParaRPr/>
          </a:p>
          <a:p>
            <a:pPr indent="-342900" lvl="0" marL="342900" rtl="0" algn="l">
              <a:lnSpc>
                <a:spcPct val="90000"/>
              </a:lnSpc>
              <a:spcBef>
                <a:spcPts val="560"/>
              </a:spcBef>
              <a:spcAft>
                <a:spcPts val="0"/>
              </a:spcAft>
              <a:buClr>
                <a:schemeClr val="dk1"/>
              </a:buClr>
              <a:buSzPts val="2800"/>
              <a:buChar char="•"/>
            </a:pPr>
            <a:r>
              <a:rPr lang="en-US" sz="2800"/>
              <a:t>Applications, such as </a:t>
            </a:r>
            <a:r>
              <a:rPr b="1" lang="en-US" sz="2800"/>
              <a:t>web browsers</a:t>
            </a:r>
            <a:r>
              <a:rPr lang="en-US" sz="2800"/>
              <a:t>, implement protocols in the form of software libraries</a:t>
            </a:r>
            <a:endParaRPr/>
          </a:p>
          <a:p>
            <a:pPr indent="-342900" lvl="0" marL="342900" rtl="0" algn="l">
              <a:lnSpc>
                <a:spcPct val="90000"/>
              </a:lnSpc>
              <a:spcBef>
                <a:spcPts val="560"/>
              </a:spcBef>
              <a:spcAft>
                <a:spcPts val="0"/>
              </a:spcAft>
              <a:buClr>
                <a:schemeClr val="dk1"/>
              </a:buClr>
              <a:buSzPts val="2800"/>
              <a:buChar char="•"/>
            </a:pPr>
            <a:r>
              <a:rPr lang="en-US" sz="2800"/>
              <a:t>TCP/IP and routing protocol support is implemented in </a:t>
            </a:r>
            <a:r>
              <a:rPr b="1" lang="en-US" sz="2800"/>
              <a:t>direct hardware</a:t>
            </a:r>
            <a:r>
              <a:rPr lang="en-US" sz="2800"/>
              <a:t> for enhanced performance</a:t>
            </a:r>
            <a:endParaRPr/>
          </a:p>
        </p:txBody>
      </p:sp>
      <p:pic>
        <p:nvPicPr>
          <p:cNvPr descr="download.png" id="1959" name="Google Shape;1959;p164"/>
          <p:cNvPicPr preferRelativeResize="0"/>
          <p:nvPr/>
        </p:nvPicPr>
        <p:blipFill rotWithShape="1">
          <a:blip r:embed="rId4">
            <a:alphaModFix/>
          </a:blip>
          <a:srcRect b="0" l="0" r="0" t="0"/>
          <a:stretch/>
        </p:blipFill>
        <p:spPr>
          <a:xfrm>
            <a:off x="6457950" y="152400"/>
            <a:ext cx="268605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19" name="Google Shape;319;p39"/>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20" name="Google Shape;320;p39"/>
          <p:cNvSpPr/>
          <p:nvPr/>
        </p:nvSpPr>
        <p:spPr>
          <a:xfrm>
            <a:off x="457200" y="1219200"/>
            <a:ext cx="7315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From the ARPANET to the Internet</a:t>
            </a:r>
            <a:endParaRPr/>
          </a:p>
        </p:txBody>
      </p:sp>
      <p:sp>
        <p:nvSpPr>
          <p:cNvPr id="321" name="Google Shape;321;p39"/>
          <p:cNvSpPr txBox="1"/>
          <p:nvPr/>
        </p:nvSpPr>
        <p:spPr>
          <a:xfrm>
            <a:off x="381000" y="1981200"/>
            <a:ext cx="8458200" cy="36576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The Advanced Research Projects Agency Network (ARPANET)</a:t>
            </a:r>
            <a:endParaRPr/>
          </a:p>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is one of the world's first packet switching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networks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 first network to implement TCP/IP, and was the main progenitor of what was to become the global Internet. (later </a:t>
            </a:r>
            <a:r>
              <a:rPr b="1" lang="en-US" sz="3200">
                <a:solidFill>
                  <a:schemeClr val="dk1"/>
                </a:solidFill>
                <a:latin typeface="Calibri"/>
                <a:ea typeface="Calibri"/>
                <a:cs typeface="Calibri"/>
                <a:sym typeface="Calibri"/>
              </a:rPr>
              <a:t>DARPA</a:t>
            </a:r>
            <a:r>
              <a:rPr lang="en-US" sz="32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65" name="Google Shape;1965;p165"/>
          <p:cNvSpPr txBox="1"/>
          <p:nvPr>
            <p:ph type="title"/>
          </p:nvPr>
        </p:nvSpPr>
        <p:spPr>
          <a:xfrm>
            <a:off x="0" y="0"/>
            <a:ext cx="6400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Session 5</a:t>
            </a:r>
            <a:r>
              <a:rPr lang="en-US"/>
              <a:t> </a:t>
            </a:r>
            <a:endParaRPr/>
          </a:p>
        </p:txBody>
      </p:sp>
      <p:pic>
        <p:nvPicPr>
          <p:cNvPr descr="download.png" id="1966" name="Google Shape;1966;p165"/>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1967" name="Google Shape;1967;p165"/>
          <p:cNvSpPr txBox="1"/>
          <p:nvPr>
            <p:ph idx="1" type="body"/>
          </p:nvPr>
        </p:nvSpPr>
        <p:spPr>
          <a:xfrm>
            <a:off x="304800" y="1219200"/>
            <a:ext cx="8610600" cy="5410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OSI  Model - Layered  architecture</a:t>
            </a:r>
            <a:endParaRPr/>
          </a:p>
          <a:p>
            <a:pPr indent="-285750" lvl="1" marL="742950" rtl="0" algn="l">
              <a:spcBef>
                <a:spcPts val="560"/>
              </a:spcBef>
              <a:spcAft>
                <a:spcPts val="0"/>
              </a:spcAft>
              <a:buClr>
                <a:schemeClr val="dk1"/>
              </a:buClr>
              <a:buSzPts val="2800"/>
              <a:buChar char="–"/>
            </a:pPr>
            <a:r>
              <a:rPr lang="en-US"/>
              <a:t>Interfaces between layers</a:t>
            </a:r>
            <a:endParaRPr/>
          </a:p>
          <a:p>
            <a:pPr indent="-285750" lvl="1" marL="742950" rtl="0" algn="l">
              <a:spcBef>
                <a:spcPts val="560"/>
              </a:spcBef>
              <a:spcAft>
                <a:spcPts val="0"/>
              </a:spcAft>
              <a:buClr>
                <a:schemeClr val="dk1"/>
              </a:buClr>
              <a:buSzPts val="2800"/>
              <a:buChar char="–"/>
            </a:pPr>
            <a:r>
              <a:rPr lang="en-US"/>
              <a:t>Encapsulation</a:t>
            </a:r>
            <a:endParaRPr/>
          </a:p>
          <a:p>
            <a:pPr indent="-285750" lvl="1" marL="742950" rtl="0" algn="l">
              <a:spcBef>
                <a:spcPts val="560"/>
              </a:spcBef>
              <a:spcAft>
                <a:spcPts val="0"/>
              </a:spcAft>
              <a:buClr>
                <a:schemeClr val="dk1"/>
              </a:buClr>
              <a:buSzPts val="2800"/>
              <a:buChar char="–"/>
            </a:pPr>
            <a:r>
              <a:rPr lang="en-US"/>
              <a:t>Functions of Each Layer in the OSI  Model</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73" name="Google Shape;1973;p166"/>
          <p:cNvSpPr txBox="1"/>
          <p:nvPr>
            <p:ph type="title"/>
          </p:nvPr>
        </p:nvSpPr>
        <p:spPr>
          <a:xfrm>
            <a:off x="0" y="0"/>
            <a:ext cx="6096000" cy="1219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lang="en-US"/>
            </a:br>
            <a:br>
              <a:rPr lang="en-US"/>
            </a:br>
            <a:r>
              <a:rPr lang="en-US">
                <a:solidFill>
                  <a:srgbClr val="FF0000"/>
                </a:solidFill>
              </a:rPr>
              <a:t>General protocol </a:t>
            </a:r>
            <a:br>
              <a:rPr lang="en-US">
                <a:solidFill>
                  <a:srgbClr val="FF0000"/>
                </a:solidFill>
              </a:rPr>
            </a:br>
            <a:r>
              <a:rPr lang="en-US">
                <a:solidFill>
                  <a:srgbClr val="FF0000"/>
                </a:solidFill>
              </a:rPr>
              <a:t>architecture principles</a:t>
            </a:r>
            <a:br>
              <a:rPr lang="en-US"/>
            </a:br>
            <a:r>
              <a:rPr lang="en-US"/>
              <a:t> </a:t>
            </a:r>
            <a:br>
              <a:rPr lang="en-US"/>
            </a:br>
            <a:endParaRPr sz="2800"/>
          </a:p>
        </p:txBody>
      </p:sp>
      <p:sp>
        <p:nvSpPr>
          <p:cNvPr id="1974" name="Google Shape;1974;p166"/>
          <p:cNvSpPr txBox="1"/>
          <p:nvPr>
            <p:ph idx="1" type="body"/>
          </p:nvPr>
        </p:nvSpPr>
        <p:spPr>
          <a:xfrm>
            <a:off x="381000" y="1524000"/>
            <a:ext cx="8178800" cy="4572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Char char="•"/>
            </a:pPr>
            <a:r>
              <a:rPr b="1" lang="en-US" sz="2800"/>
              <a:t>Layered structure</a:t>
            </a:r>
            <a:endParaRPr b="1" sz="2800"/>
          </a:p>
          <a:p>
            <a:pPr indent="-285750" lvl="1" marL="742950" rtl="0" algn="l">
              <a:lnSpc>
                <a:spcPct val="90000"/>
              </a:lnSpc>
              <a:spcBef>
                <a:spcPts val="560"/>
              </a:spcBef>
              <a:spcAft>
                <a:spcPts val="0"/>
              </a:spcAft>
              <a:buClr>
                <a:schemeClr val="dk1"/>
              </a:buClr>
              <a:buSzPts val="2800"/>
              <a:buChar char="–"/>
            </a:pPr>
            <a:r>
              <a:rPr lang="en-US"/>
              <a:t>Protocol stack</a:t>
            </a:r>
            <a:endParaRPr/>
          </a:p>
          <a:p>
            <a:pPr indent="-342900" lvl="0" marL="342900" rtl="0" algn="l">
              <a:lnSpc>
                <a:spcPct val="90000"/>
              </a:lnSpc>
              <a:spcBef>
                <a:spcPts val="560"/>
              </a:spcBef>
              <a:spcAft>
                <a:spcPts val="0"/>
              </a:spcAft>
              <a:buClr>
                <a:schemeClr val="dk1"/>
              </a:buClr>
              <a:buSzPts val="2800"/>
              <a:buChar char="•"/>
            </a:pPr>
            <a:r>
              <a:rPr lang="en-US" sz="2800"/>
              <a:t>Each layer provides services to upper layer; expect services from lower one</a:t>
            </a:r>
            <a:endParaRPr/>
          </a:p>
          <a:p>
            <a:pPr indent="-285750" lvl="1" marL="742950" rtl="0" algn="l">
              <a:lnSpc>
                <a:spcPct val="90000"/>
              </a:lnSpc>
              <a:spcBef>
                <a:spcPts val="560"/>
              </a:spcBef>
              <a:spcAft>
                <a:spcPts val="0"/>
              </a:spcAft>
              <a:buClr>
                <a:schemeClr val="dk1"/>
              </a:buClr>
              <a:buSzPts val="2800"/>
              <a:buChar char="–"/>
            </a:pPr>
            <a:r>
              <a:rPr lang="en-US"/>
              <a:t>Layer interfaces should be well-defined</a:t>
            </a:r>
            <a:endParaRPr/>
          </a:p>
          <a:p>
            <a:pPr indent="-342900" lvl="0" marL="342900" rtl="0" algn="l">
              <a:lnSpc>
                <a:spcPct val="90000"/>
              </a:lnSpc>
              <a:spcBef>
                <a:spcPts val="560"/>
              </a:spcBef>
              <a:spcAft>
                <a:spcPts val="0"/>
              </a:spcAft>
              <a:buClr>
                <a:schemeClr val="dk1"/>
              </a:buClr>
              <a:buSzPts val="2800"/>
              <a:buChar char="•"/>
            </a:pPr>
            <a:r>
              <a:rPr b="1" lang="en-US" sz="2800"/>
              <a:t>Peer entities communicate using their own protocol</a:t>
            </a:r>
            <a:endParaRPr/>
          </a:p>
          <a:p>
            <a:pPr indent="-285750" lvl="1" marL="742950" rtl="0" algn="l">
              <a:lnSpc>
                <a:spcPct val="90000"/>
              </a:lnSpc>
              <a:spcBef>
                <a:spcPts val="560"/>
              </a:spcBef>
              <a:spcAft>
                <a:spcPts val="0"/>
              </a:spcAft>
              <a:buClr>
                <a:schemeClr val="dk1"/>
              </a:buClr>
              <a:buSzPts val="2800"/>
              <a:buChar char="–"/>
            </a:pPr>
            <a:r>
              <a:rPr b="1" lang="en-US"/>
              <a:t>peer-to-peer protocols</a:t>
            </a:r>
            <a:endParaRPr/>
          </a:p>
          <a:p>
            <a:pPr indent="-285750" lvl="1" marL="742950" rtl="0" algn="l">
              <a:lnSpc>
                <a:spcPct val="90000"/>
              </a:lnSpc>
              <a:spcBef>
                <a:spcPts val="560"/>
              </a:spcBef>
              <a:spcAft>
                <a:spcPts val="0"/>
              </a:spcAft>
              <a:buClr>
                <a:schemeClr val="dk1"/>
              </a:buClr>
              <a:buSzPts val="2800"/>
              <a:buChar char="–"/>
            </a:pPr>
            <a:r>
              <a:rPr b="1" lang="en-US"/>
              <a:t>independent of protocols at other layers</a:t>
            </a:r>
            <a:endParaRPr b="1"/>
          </a:p>
          <a:p>
            <a:pPr indent="-285750" lvl="1" marL="742950" rtl="0" algn="l">
              <a:lnSpc>
                <a:spcPct val="90000"/>
              </a:lnSpc>
              <a:spcBef>
                <a:spcPts val="560"/>
              </a:spcBef>
              <a:spcAft>
                <a:spcPts val="0"/>
              </a:spcAft>
              <a:buClr>
                <a:schemeClr val="dk1"/>
              </a:buClr>
              <a:buSzPts val="2800"/>
              <a:buChar char="–"/>
            </a:pPr>
            <a:r>
              <a:rPr b="1" lang="en-US"/>
              <a:t>if one protocol changes, other protocols should not get affected</a:t>
            </a:r>
            <a:endParaRPr/>
          </a:p>
        </p:txBody>
      </p:sp>
      <p:pic>
        <p:nvPicPr>
          <p:cNvPr descr="download.png" id="1975" name="Google Shape;1975;p16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81" name="Google Shape;1981;p167"/>
          <p:cNvSpPr txBox="1"/>
          <p:nvPr>
            <p:ph type="title"/>
          </p:nvPr>
        </p:nvSpPr>
        <p:spPr>
          <a:xfrm>
            <a:off x="381000" y="0"/>
            <a:ext cx="5943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Protocol Architectures </a:t>
            </a:r>
            <a:br>
              <a:rPr lang="en-US">
                <a:solidFill>
                  <a:srgbClr val="FF0000"/>
                </a:solidFill>
              </a:rPr>
            </a:br>
            <a:r>
              <a:rPr lang="en-US">
                <a:solidFill>
                  <a:srgbClr val="FF0000"/>
                </a:solidFill>
              </a:rPr>
              <a:t>and Networks</a:t>
            </a:r>
            <a:endParaRPr/>
          </a:p>
        </p:txBody>
      </p:sp>
      <p:pic>
        <p:nvPicPr>
          <p:cNvPr id="1982" name="Google Shape;1982;p167"/>
          <p:cNvPicPr preferRelativeResize="0"/>
          <p:nvPr/>
        </p:nvPicPr>
        <p:blipFill rotWithShape="1">
          <a:blip r:embed="rId3">
            <a:alphaModFix/>
          </a:blip>
          <a:srcRect b="10123" l="0" r="0" t="0"/>
          <a:stretch/>
        </p:blipFill>
        <p:spPr>
          <a:xfrm>
            <a:off x="912813" y="1430338"/>
            <a:ext cx="7392987" cy="5427662"/>
          </a:xfrm>
          <a:prstGeom prst="rect">
            <a:avLst/>
          </a:prstGeom>
          <a:noFill/>
          <a:ln>
            <a:noFill/>
          </a:ln>
        </p:spPr>
      </p:pic>
      <p:sp>
        <p:nvSpPr>
          <p:cNvPr id="1983" name="Google Shape;1983;p167"/>
          <p:cNvSpPr txBox="1"/>
          <p:nvPr/>
        </p:nvSpPr>
        <p:spPr>
          <a:xfrm>
            <a:off x="4572000" y="1447800"/>
            <a:ext cx="1371600" cy="33655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or ports</a:t>
            </a:r>
            <a:endParaRPr/>
          </a:p>
        </p:txBody>
      </p:sp>
      <p:pic>
        <p:nvPicPr>
          <p:cNvPr descr="download.png" id="1984" name="Google Shape;1984;p167"/>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90" name="Google Shape;1990;p168"/>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Protocol Data Unit (PDU)</a:t>
            </a:r>
            <a:endParaRPr/>
          </a:p>
        </p:txBody>
      </p:sp>
      <p:sp>
        <p:nvSpPr>
          <p:cNvPr id="1991" name="Google Shape;1991;p1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User data is passed from layer to layer</a:t>
            </a:r>
            <a:endParaRPr/>
          </a:p>
          <a:p>
            <a:pPr indent="-342900" lvl="0" marL="342900" rtl="0" algn="l">
              <a:spcBef>
                <a:spcPts val="640"/>
              </a:spcBef>
              <a:spcAft>
                <a:spcPts val="0"/>
              </a:spcAft>
              <a:buClr>
                <a:schemeClr val="dk1"/>
              </a:buClr>
              <a:buSzPts val="3200"/>
              <a:buChar char="•"/>
            </a:pPr>
            <a:r>
              <a:rPr lang="en-US"/>
              <a:t>Control information is added/removed to/from user data at each layer</a:t>
            </a:r>
            <a:endParaRPr/>
          </a:p>
          <a:p>
            <a:pPr indent="-285750" lvl="1" marL="742950" rtl="0" algn="l">
              <a:spcBef>
                <a:spcPts val="560"/>
              </a:spcBef>
              <a:spcAft>
                <a:spcPts val="0"/>
              </a:spcAft>
              <a:buClr>
                <a:schemeClr val="dk1"/>
              </a:buClr>
              <a:buSzPts val="2800"/>
              <a:buChar char="–"/>
            </a:pPr>
            <a:r>
              <a:rPr lang="en-US"/>
              <a:t>Header (and sometimes trailer)</a:t>
            </a:r>
            <a:endParaRPr/>
          </a:p>
          <a:p>
            <a:pPr indent="-285750" lvl="1" marL="742950" rtl="0" algn="l">
              <a:spcBef>
                <a:spcPts val="560"/>
              </a:spcBef>
              <a:spcAft>
                <a:spcPts val="0"/>
              </a:spcAft>
              <a:buClr>
                <a:schemeClr val="dk1"/>
              </a:buClr>
              <a:buSzPts val="2800"/>
              <a:buChar char="–"/>
            </a:pPr>
            <a:r>
              <a:rPr lang="en-US"/>
              <a:t>each layer has a different header/trailer</a:t>
            </a:r>
            <a:endParaRPr/>
          </a:p>
          <a:p>
            <a:pPr indent="-342900" lvl="0" marL="342900" rtl="0" algn="l">
              <a:spcBef>
                <a:spcPts val="640"/>
              </a:spcBef>
              <a:spcAft>
                <a:spcPts val="0"/>
              </a:spcAft>
              <a:buClr>
                <a:schemeClr val="dk1"/>
              </a:buClr>
              <a:buSzPts val="3200"/>
              <a:buChar char="•"/>
            </a:pPr>
            <a:r>
              <a:rPr lang="en-US"/>
              <a:t>Data + header + trailer = PDU (Protocol Data Unit)</a:t>
            </a:r>
            <a:endParaRPr/>
          </a:p>
          <a:p>
            <a:pPr indent="-285750" lvl="1" marL="742950" rtl="0" algn="l">
              <a:spcBef>
                <a:spcPts val="560"/>
              </a:spcBef>
              <a:spcAft>
                <a:spcPts val="0"/>
              </a:spcAft>
              <a:buClr>
                <a:schemeClr val="dk1"/>
              </a:buClr>
              <a:buSzPts val="2800"/>
              <a:buChar char="–"/>
            </a:pPr>
            <a:r>
              <a:rPr lang="en-US"/>
              <a:t>This is basically what we call </a:t>
            </a:r>
            <a:r>
              <a:rPr i="1" lang="en-US" u="sng"/>
              <a:t>packet</a:t>
            </a:r>
            <a:endParaRPr/>
          </a:p>
          <a:p>
            <a:pPr indent="-285750" lvl="1" marL="742950" rtl="0" algn="l">
              <a:spcBef>
                <a:spcPts val="560"/>
              </a:spcBef>
              <a:spcAft>
                <a:spcPts val="0"/>
              </a:spcAft>
              <a:buClr>
                <a:schemeClr val="dk1"/>
              </a:buClr>
              <a:buSzPts val="2800"/>
              <a:buChar char="–"/>
            </a:pPr>
            <a:r>
              <a:rPr lang="en-US"/>
              <a:t>each layer has a different PDU</a:t>
            </a:r>
            <a:endParaRPr/>
          </a:p>
        </p:txBody>
      </p:sp>
      <p:pic>
        <p:nvPicPr>
          <p:cNvPr descr="download.png" id="1992" name="Google Shape;1992;p16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998" name="Google Shape;1998;p169"/>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Operation of a Protocol Architecture</a:t>
            </a:r>
            <a:endParaRPr/>
          </a:p>
        </p:txBody>
      </p:sp>
      <p:pic>
        <p:nvPicPr>
          <p:cNvPr id="1999" name="Google Shape;1999;p169"/>
          <p:cNvPicPr preferRelativeResize="0"/>
          <p:nvPr/>
        </p:nvPicPr>
        <p:blipFill rotWithShape="1">
          <a:blip r:embed="rId3">
            <a:alphaModFix/>
          </a:blip>
          <a:srcRect b="13127" l="0" r="0" t="0"/>
          <a:stretch/>
        </p:blipFill>
        <p:spPr>
          <a:xfrm>
            <a:off x="76200" y="1662113"/>
            <a:ext cx="8985250" cy="4967287"/>
          </a:xfrm>
          <a:prstGeom prst="rect">
            <a:avLst/>
          </a:prstGeom>
          <a:noFill/>
          <a:ln>
            <a:noFill/>
          </a:ln>
        </p:spPr>
      </p:pic>
      <p:sp>
        <p:nvSpPr>
          <p:cNvPr id="2000" name="Google Shape;2000;p169"/>
          <p:cNvSpPr/>
          <p:nvPr/>
        </p:nvSpPr>
        <p:spPr>
          <a:xfrm>
            <a:off x="2286000" y="3962400"/>
            <a:ext cx="381000" cy="152400"/>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1" name="Google Shape;2001;p169"/>
          <p:cNvSpPr/>
          <p:nvPr/>
        </p:nvSpPr>
        <p:spPr>
          <a:xfrm>
            <a:off x="2033588" y="3581400"/>
            <a:ext cx="762000" cy="396875"/>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Transport Header</a:t>
            </a:r>
            <a:endParaRPr/>
          </a:p>
        </p:txBody>
      </p:sp>
      <p:sp>
        <p:nvSpPr>
          <p:cNvPr id="2002" name="Google Shape;2002;p169"/>
          <p:cNvSpPr/>
          <p:nvPr/>
        </p:nvSpPr>
        <p:spPr>
          <a:xfrm>
            <a:off x="1828800" y="5291138"/>
            <a:ext cx="409575" cy="166687"/>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169"/>
          <p:cNvSpPr/>
          <p:nvPr/>
        </p:nvSpPr>
        <p:spPr>
          <a:xfrm>
            <a:off x="1657350" y="4876800"/>
            <a:ext cx="762000" cy="396875"/>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Network Header</a:t>
            </a:r>
            <a:endParaRPr/>
          </a:p>
        </p:txBody>
      </p:sp>
      <p:sp>
        <p:nvSpPr>
          <p:cNvPr id="2004" name="Google Shape;2004;p169"/>
          <p:cNvSpPr/>
          <p:nvPr/>
        </p:nvSpPr>
        <p:spPr>
          <a:xfrm>
            <a:off x="5524500" y="5286375"/>
            <a:ext cx="409575" cy="166688"/>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169"/>
          <p:cNvSpPr/>
          <p:nvPr/>
        </p:nvSpPr>
        <p:spPr>
          <a:xfrm>
            <a:off x="5953125" y="3943350"/>
            <a:ext cx="423863" cy="152400"/>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169"/>
          <p:cNvSpPr/>
          <p:nvPr/>
        </p:nvSpPr>
        <p:spPr>
          <a:xfrm>
            <a:off x="5353050" y="4886325"/>
            <a:ext cx="762000" cy="396875"/>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Network Header</a:t>
            </a:r>
            <a:endParaRPr/>
          </a:p>
        </p:txBody>
      </p:sp>
      <p:sp>
        <p:nvSpPr>
          <p:cNvPr id="2007" name="Google Shape;2007;p169"/>
          <p:cNvSpPr/>
          <p:nvPr/>
        </p:nvSpPr>
        <p:spPr>
          <a:xfrm>
            <a:off x="5729288" y="3548063"/>
            <a:ext cx="762000" cy="396875"/>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Transport Header</a:t>
            </a:r>
            <a:endParaRPr/>
          </a:p>
        </p:txBody>
      </p:sp>
      <p:sp>
        <p:nvSpPr>
          <p:cNvPr id="2008" name="Google Shape;2008;p169"/>
          <p:cNvSpPr/>
          <p:nvPr/>
        </p:nvSpPr>
        <p:spPr>
          <a:xfrm>
            <a:off x="700088" y="6129338"/>
            <a:ext cx="3300412" cy="557212"/>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169"/>
          <p:cNvSpPr/>
          <p:nvPr/>
        </p:nvSpPr>
        <p:spPr>
          <a:xfrm>
            <a:off x="2185988" y="5819775"/>
            <a:ext cx="1404937" cy="260350"/>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(Network PDU)</a:t>
            </a:r>
            <a:endParaRPr/>
          </a:p>
        </p:txBody>
      </p:sp>
      <p:pic>
        <p:nvPicPr>
          <p:cNvPr descr="download.png" id="2010" name="Google Shape;2010;p169"/>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16" name="Google Shape;2016;p170"/>
          <p:cNvSpPr txBox="1"/>
          <p:nvPr>
            <p:ph type="title"/>
          </p:nvPr>
        </p:nvSpPr>
        <p:spPr>
          <a:xfrm>
            <a:off x="457200" y="274638"/>
            <a:ext cx="60960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Standard Protocol Architectures</a:t>
            </a:r>
            <a:endParaRPr>
              <a:solidFill>
                <a:srgbClr val="FF0000"/>
              </a:solidFill>
            </a:endParaRPr>
          </a:p>
        </p:txBody>
      </p:sp>
      <p:sp>
        <p:nvSpPr>
          <p:cNvPr id="2017" name="Google Shape;2017;p170"/>
          <p:cNvSpPr txBox="1"/>
          <p:nvPr>
            <p:ph idx="1" type="body"/>
          </p:nvPr>
        </p:nvSpPr>
        <p:spPr>
          <a:xfrm>
            <a:off x="600075" y="1371600"/>
            <a:ext cx="8035925" cy="46863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Common set of conventions </a:t>
            </a:r>
            <a:endParaRPr/>
          </a:p>
          <a:p>
            <a:pPr indent="-342900" lvl="0" marL="342900" rtl="0" algn="l">
              <a:spcBef>
                <a:spcPts val="640"/>
              </a:spcBef>
              <a:spcAft>
                <a:spcPts val="0"/>
              </a:spcAft>
              <a:buClr>
                <a:schemeClr val="dk1"/>
              </a:buClr>
              <a:buSzPts val="3200"/>
              <a:buChar char="•"/>
            </a:pPr>
            <a:r>
              <a:rPr lang="en-US"/>
              <a:t>Nonstandard vs. standard protocols </a:t>
            </a:r>
            <a:endParaRPr/>
          </a:p>
          <a:p>
            <a:pPr indent="-285750" lvl="1" marL="742950" rtl="0" algn="l">
              <a:spcBef>
                <a:spcPts val="560"/>
              </a:spcBef>
              <a:spcAft>
                <a:spcPts val="0"/>
              </a:spcAft>
              <a:buClr>
                <a:schemeClr val="dk1"/>
              </a:buClr>
              <a:buSzPts val="2800"/>
              <a:buChar char="–"/>
            </a:pPr>
            <a:r>
              <a:rPr lang="en-US"/>
              <a:t>Nonstandard: K sources and L receivers lead to K*L different protocols</a:t>
            </a:r>
            <a:endParaRPr/>
          </a:p>
          <a:p>
            <a:pPr indent="-285750" lvl="1" marL="742950" rtl="0" algn="l">
              <a:spcBef>
                <a:spcPts val="560"/>
              </a:spcBef>
              <a:spcAft>
                <a:spcPts val="0"/>
              </a:spcAft>
              <a:buClr>
                <a:schemeClr val="dk1"/>
              </a:buClr>
              <a:buSzPts val="2800"/>
              <a:buChar char="–"/>
            </a:pPr>
            <a:r>
              <a:rPr lang="en-US"/>
              <a:t>If common protocol used, we design only once</a:t>
            </a:r>
            <a:endParaRPr/>
          </a:p>
          <a:p>
            <a:pPr indent="-342900" lvl="0" marL="342900" rtl="0" algn="l">
              <a:spcBef>
                <a:spcPts val="640"/>
              </a:spcBef>
              <a:spcAft>
                <a:spcPts val="0"/>
              </a:spcAft>
              <a:buClr>
                <a:schemeClr val="dk1"/>
              </a:buClr>
              <a:buSzPts val="3200"/>
              <a:buChar char="•"/>
            </a:pPr>
            <a:r>
              <a:rPr lang="en-US"/>
              <a:t>Products from different vendors interoperate</a:t>
            </a:r>
            <a:endParaRPr/>
          </a:p>
          <a:p>
            <a:pPr indent="-285750" lvl="1" marL="742950" rtl="0" algn="l">
              <a:spcBef>
                <a:spcPts val="560"/>
              </a:spcBef>
              <a:spcAft>
                <a:spcPts val="0"/>
              </a:spcAft>
              <a:buClr>
                <a:schemeClr val="dk1"/>
              </a:buClr>
              <a:buSzPts val="2800"/>
              <a:buChar char="–"/>
            </a:pPr>
            <a:r>
              <a:rPr lang="en-US"/>
              <a:t>Customers do not stick to a specific vendor</a:t>
            </a:r>
            <a:endParaRPr/>
          </a:p>
          <a:p>
            <a:pPr indent="-285750" lvl="1" marL="742950" rtl="0" algn="l">
              <a:spcBef>
                <a:spcPts val="560"/>
              </a:spcBef>
              <a:spcAft>
                <a:spcPts val="0"/>
              </a:spcAft>
              <a:buClr>
                <a:schemeClr val="dk1"/>
              </a:buClr>
              <a:buSzPts val="2800"/>
              <a:buChar char="–"/>
            </a:pPr>
            <a:r>
              <a:rPr lang="en-US"/>
              <a:t>If a common standard is not implemented in a product, then that product’s market is limited; customers like standard products</a:t>
            </a:r>
            <a:endParaRPr/>
          </a:p>
        </p:txBody>
      </p:sp>
      <p:pic>
        <p:nvPicPr>
          <p:cNvPr descr="download.png" id="2018" name="Google Shape;2018;p17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24" name="Google Shape;2024;p171"/>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Standard Protocol Architectures</a:t>
            </a:r>
            <a:endParaRPr>
              <a:solidFill>
                <a:srgbClr val="FF0000"/>
              </a:solidFill>
            </a:endParaRPr>
          </a:p>
        </p:txBody>
      </p:sp>
      <p:sp>
        <p:nvSpPr>
          <p:cNvPr id="2025" name="Google Shape;2025;p1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Two approaches (standard)</a:t>
            </a:r>
            <a:endParaRPr/>
          </a:p>
          <a:p>
            <a:pPr indent="-285750" lvl="1" marL="742950" rtl="0" algn="l">
              <a:spcBef>
                <a:spcPts val="560"/>
              </a:spcBef>
              <a:spcAft>
                <a:spcPts val="0"/>
              </a:spcAft>
              <a:buClr>
                <a:schemeClr val="dk1"/>
              </a:buClr>
              <a:buSzPts val="2800"/>
              <a:buChar char="–"/>
            </a:pPr>
            <a:r>
              <a:rPr lang="en-US"/>
              <a:t>OSI Reference model</a:t>
            </a:r>
            <a:endParaRPr/>
          </a:p>
          <a:p>
            <a:pPr indent="-228600" lvl="2" marL="1143000" rtl="0" algn="l">
              <a:spcBef>
                <a:spcPts val="480"/>
              </a:spcBef>
              <a:spcAft>
                <a:spcPts val="0"/>
              </a:spcAft>
              <a:buClr>
                <a:schemeClr val="dk1"/>
              </a:buClr>
              <a:buSzPts val="2400"/>
              <a:buChar char="•"/>
            </a:pPr>
            <a:r>
              <a:rPr lang="en-US"/>
              <a:t>never used widely</a:t>
            </a:r>
            <a:endParaRPr/>
          </a:p>
          <a:p>
            <a:pPr indent="-228600" lvl="2" marL="1143000" rtl="0" algn="l">
              <a:spcBef>
                <a:spcPts val="480"/>
              </a:spcBef>
              <a:spcAft>
                <a:spcPts val="0"/>
              </a:spcAft>
              <a:buClr>
                <a:schemeClr val="dk1"/>
              </a:buClr>
              <a:buSzPts val="2400"/>
              <a:buChar char="•"/>
            </a:pPr>
            <a:r>
              <a:rPr lang="en-US"/>
              <a:t>but well known</a:t>
            </a:r>
            <a:endParaRPr/>
          </a:p>
          <a:p>
            <a:pPr indent="-285750" lvl="1" marL="742950" rtl="0" algn="l">
              <a:spcBef>
                <a:spcPts val="560"/>
              </a:spcBef>
              <a:spcAft>
                <a:spcPts val="0"/>
              </a:spcAft>
              <a:buClr>
                <a:schemeClr val="dk1"/>
              </a:buClr>
              <a:buSzPts val="2800"/>
              <a:buChar char="–"/>
            </a:pPr>
            <a:r>
              <a:rPr lang="en-US"/>
              <a:t>TCP/IP protocol suite</a:t>
            </a:r>
            <a:endParaRPr/>
          </a:p>
          <a:p>
            <a:pPr indent="-228600" lvl="2" marL="1143000" rtl="0" algn="l">
              <a:spcBef>
                <a:spcPts val="480"/>
              </a:spcBef>
              <a:spcAft>
                <a:spcPts val="0"/>
              </a:spcAft>
              <a:buClr>
                <a:schemeClr val="dk1"/>
              </a:buClr>
              <a:buSzPts val="2400"/>
              <a:buChar char="•"/>
            </a:pPr>
            <a:r>
              <a:rPr lang="en-US"/>
              <a:t>Most widely used</a:t>
            </a:r>
            <a:endParaRPr/>
          </a:p>
          <a:p>
            <a:pPr indent="-342900" lvl="0" marL="342900" rtl="0" algn="l">
              <a:spcBef>
                <a:spcPts val="640"/>
              </a:spcBef>
              <a:spcAft>
                <a:spcPts val="0"/>
              </a:spcAft>
              <a:buClr>
                <a:schemeClr val="dk1"/>
              </a:buClr>
              <a:buSzPts val="3200"/>
              <a:buChar char="•"/>
            </a:pPr>
            <a:r>
              <a:rPr lang="en-US"/>
              <a:t>Another approach (proprietary) </a:t>
            </a:r>
            <a:endParaRPr/>
          </a:p>
          <a:p>
            <a:pPr indent="-285750" lvl="1" marL="742950" rtl="0" algn="l">
              <a:spcBef>
                <a:spcPts val="560"/>
              </a:spcBef>
              <a:spcAft>
                <a:spcPts val="0"/>
              </a:spcAft>
              <a:buClr>
                <a:schemeClr val="dk1"/>
              </a:buClr>
              <a:buSzPts val="2800"/>
              <a:buChar char="–"/>
            </a:pPr>
            <a:r>
              <a:rPr lang="en-US"/>
              <a:t>IBM’s Systems Network Architecture (SNA)</a:t>
            </a:r>
            <a:endParaRPr/>
          </a:p>
          <a:p>
            <a:pPr indent="-139700" lvl="0" marL="342900" rtl="0" algn="l">
              <a:spcBef>
                <a:spcPts val="640"/>
              </a:spcBef>
              <a:spcAft>
                <a:spcPts val="0"/>
              </a:spcAft>
              <a:buClr>
                <a:schemeClr val="dk1"/>
              </a:buClr>
              <a:buSzPts val="3200"/>
              <a:buNone/>
            </a:pPr>
            <a:r>
              <a:t/>
            </a:r>
            <a:endParaRPr/>
          </a:p>
        </p:txBody>
      </p:sp>
      <p:pic>
        <p:nvPicPr>
          <p:cNvPr descr="download.png" id="2026" name="Google Shape;2026;p17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32" name="Google Shape;2032;p172"/>
          <p:cNvSpPr txBox="1"/>
          <p:nvPr>
            <p:ph type="title"/>
          </p:nvPr>
        </p:nvSpPr>
        <p:spPr>
          <a:xfrm>
            <a:off x="457200" y="274638"/>
            <a:ext cx="6172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Reference Model</a:t>
            </a:r>
            <a:endParaRPr/>
          </a:p>
        </p:txBody>
      </p:sp>
      <p:sp>
        <p:nvSpPr>
          <p:cNvPr id="2033" name="Google Shape;2033;p1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Char char="•"/>
            </a:pPr>
            <a:r>
              <a:rPr lang="en-US"/>
              <a:t>Open Systems Interconnection (OSI)</a:t>
            </a:r>
            <a:endParaRPr/>
          </a:p>
          <a:p>
            <a:pPr indent="-342900" lvl="0" marL="342900" rtl="0" algn="l">
              <a:lnSpc>
                <a:spcPct val="90000"/>
              </a:lnSpc>
              <a:spcBef>
                <a:spcPts val="592"/>
              </a:spcBef>
              <a:spcAft>
                <a:spcPts val="0"/>
              </a:spcAft>
              <a:buClr>
                <a:schemeClr val="dk1"/>
              </a:buClr>
              <a:buSzPct val="100000"/>
              <a:buChar char="•"/>
            </a:pPr>
            <a:r>
              <a:rPr lang="en-US"/>
              <a:t>Reference model</a:t>
            </a:r>
            <a:endParaRPr/>
          </a:p>
          <a:p>
            <a:pPr indent="-285750" lvl="1" marL="742950" rtl="0" algn="l">
              <a:lnSpc>
                <a:spcPct val="90000"/>
              </a:lnSpc>
              <a:spcBef>
                <a:spcPts val="518"/>
              </a:spcBef>
              <a:spcAft>
                <a:spcPts val="0"/>
              </a:spcAft>
              <a:buClr>
                <a:schemeClr val="dk1"/>
              </a:buClr>
              <a:buSzPct val="100000"/>
              <a:buChar char="–"/>
            </a:pPr>
            <a:r>
              <a:rPr lang="en-US"/>
              <a:t>provides a general framework for standardization</a:t>
            </a:r>
            <a:endParaRPr/>
          </a:p>
          <a:p>
            <a:pPr indent="-285750" lvl="1" marL="742950" rtl="0" algn="l">
              <a:lnSpc>
                <a:spcPct val="90000"/>
              </a:lnSpc>
              <a:spcBef>
                <a:spcPts val="518"/>
              </a:spcBef>
              <a:spcAft>
                <a:spcPts val="0"/>
              </a:spcAft>
              <a:buClr>
                <a:schemeClr val="dk1"/>
              </a:buClr>
              <a:buSzPct val="100000"/>
              <a:buChar char="–"/>
            </a:pPr>
            <a:r>
              <a:rPr lang="en-US"/>
              <a:t>defines a set of layers and services provided by each layer</a:t>
            </a:r>
            <a:endParaRPr/>
          </a:p>
          <a:p>
            <a:pPr indent="-285750" lvl="1" marL="742950" rtl="0" algn="l">
              <a:lnSpc>
                <a:spcPct val="90000"/>
              </a:lnSpc>
              <a:spcBef>
                <a:spcPts val="518"/>
              </a:spcBef>
              <a:spcAft>
                <a:spcPts val="0"/>
              </a:spcAft>
              <a:buClr>
                <a:schemeClr val="dk1"/>
              </a:buClr>
              <a:buSzPct val="100000"/>
              <a:buChar char="–"/>
            </a:pPr>
            <a:r>
              <a:rPr lang="en-US"/>
              <a:t>one or more protocols can be developed for each layer</a:t>
            </a:r>
            <a:endParaRPr/>
          </a:p>
          <a:p>
            <a:pPr indent="-342900" lvl="0" marL="342900" rtl="0" algn="l">
              <a:lnSpc>
                <a:spcPct val="90000"/>
              </a:lnSpc>
              <a:spcBef>
                <a:spcPts val="592"/>
              </a:spcBef>
              <a:spcAft>
                <a:spcPts val="0"/>
              </a:spcAft>
              <a:buClr>
                <a:schemeClr val="dk1"/>
              </a:buClr>
              <a:buSzPct val="100000"/>
              <a:buChar char="•"/>
            </a:pPr>
            <a:r>
              <a:rPr lang="en-US"/>
              <a:t>Developed by the International Organization for Standardization (ISO)</a:t>
            </a:r>
            <a:endParaRPr/>
          </a:p>
          <a:p>
            <a:pPr indent="-285750" lvl="1" marL="742950" rtl="0" algn="l">
              <a:lnSpc>
                <a:spcPct val="90000"/>
              </a:lnSpc>
              <a:spcBef>
                <a:spcPts val="518"/>
              </a:spcBef>
              <a:spcAft>
                <a:spcPts val="0"/>
              </a:spcAft>
              <a:buClr>
                <a:schemeClr val="dk1"/>
              </a:buClr>
              <a:buSzPct val="100000"/>
              <a:buChar char="–"/>
            </a:pPr>
            <a:r>
              <a:rPr lang="en-US"/>
              <a:t>also published by ITU-T (International Telecommunications Union)</a:t>
            </a:r>
            <a:endParaRPr/>
          </a:p>
        </p:txBody>
      </p:sp>
      <p:pic>
        <p:nvPicPr>
          <p:cNvPr descr="download.png" id="2034" name="Google Shape;2034;p17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40" name="Google Shape;2040;p173"/>
          <p:cNvSpPr txBox="1"/>
          <p:nvPr>
            <p:ph type="title"/>
          </p:nvPr>
        </p:nvSpPr>
        <p:spPr>
          <a:xfrm>
            <a:off x="457200" y="274638"/>
            <a:ext cx="6096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Reference Model</a:t>
            </a:r>
            <a:endParaRPr/>
          </a:p>
        </p:txBody>
      </p:sp>
      <p:sp>
        <p:nvSpPr>
          <p:cNvPr id="2041" name="Google Shape;2041;p1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A layered model</a:t>
            </a:r>
            <a:endParaRPr/>
          </a:p>
          <a:p>
            <a:pPr indent="-285750" lvl="1" marL="742950" rtl="0" algn="l">
              <a:spcBef>
                <a:spcPts val="518"/>
              </a:spcBef>
              <a:spcAft>
                <a:spcPts val="0"/>
              </a:spcAft>
              <a:buClr>
                <a:schemeClr val="dk1"/>
              </a:buClr>
              <a:buSzPct val="100000"/>
              <a:buChar char="–"/>
            </a:pPr>
            <a:r>
              <a:rPr lang="en-US"/>
              <a:t>Seven layers – seven has been presented as the optimal number of layer</a:t>
            </a:r>
            <a:endParaRPr/>
          </a:p>
          <a:p>
            <a:pPr indent="-342900" lvl="0" marL="342900" rtl="0" algn="l">
              <a:spcBef>
                <a:spcPts val="592"/>
              </a:spcBef>
              <a:spcAft>
                <a:spcPts val="0"/>
              </a:spcAft>
              <a:buClr>
                <a:schemeClr val="dk1"/>
              </a:buClr>
              <a:buSzPct val="100000"/>
              <a:buChar char="•"/>
            </a:pPr>
            <a:r>
              <a:rPr lang="en-US"/>
              <a:t>Delivered too late (published in 1984)!</a:t>
            </a:r>
            <a:endParaRPr/>
          </a:p>
          <a:p>
            <a:pPr indent="-285750" lvl="1" marL="742950" rtl="0" algn="l">
              <a:spcBef>
                <a:spcPts val="518"/>
              </a:spcBef>
              <a:spcAft>
                <a:spcPts val="0"/>
              </a:spcAft>
              <a:buClr>
                <a:schemeClr val="dk1"/>
              </a:buClr>
              <a:buSzPct val="100000"/>
              <a:buChar char="–"/>
            </a:pPr>
            <a:r>
              <a:rPr lang="en-US"/>
              <a:t>by that time TCP/IP started to become the de facto standard</a:t>
            </a:r>
            <a:endParaRPr/>
          </a:p>
          <a:p>
            <a:pPr indent="-342900" lvl="0" marL="342900" rtl="0" algn="l">
              <a:spcBef>
                <a:spcPts val="592"/>
              </a:spcBef>
              <a:spcAft>
                <a:spcPts val="0"/>
              </a:spcAft>
              <a:buClr>
                <a:schemeClr val="dk1"/>
              </a:buClr>
              <a:buSzPct val="100000"/>
              <a:buChar char="•"/>
            </a:pPr>
            <a:r>
              <a:rPr lang="en-US"/>
              <a:t>Although no OSI-based protocol survived, the model is still valid (in the textbooks)</a:t>
            </a:r>
            <a:endParaRPr/>
          </a:p>
          <a:p>
            <a:pPr indent="-285750" lvl="1" marL="742950" rtl="0" algn="l">
              <a:spcBef>
                <a:spcPts val="518"/>
              </a:spcBef>
              <a:spcAft>
                <a:spcPts val="0"/>
              </a:spcAft>
              <a:buClr>
                <a:schemeClr val="dk1"/>
              </a:buClr>
              <a:buSzPct val="100000"/>
              <a:buChar char="–"/>
            </a:pPr>
            <a:r>
              <a:rPr lang="en-US"/>
              <a:t>For Data Link Layer (that we will see later) OSI protocols are still valid</a:t>
            </a:r>
            <a:endParaRPr/>
          </a:p>
        </p:txBody>
      </p:sp>
      <p:pic>
        <p:nvPicPr>
          <p:cNvPr descr="download.png" id="2042" name="Google Shape;2042;p17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48" name="Google Shape;2048;p174"/>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 The Layer Model</a:t>
            </a:r>
            <a:endParaRPr/>
          </a:p>
        </p:txBody>
      </p:sp>
      <p:sp>
        <p:nvSpPr>
          <p:cNvPr id="2049" name="Google Shape;2049;p1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Each layer performs a subset of the required communication functions</a:t>
            </a:r>
            <a:endParaRPr/>
          </a:p>
          <a:p>
            <a:pPr indent="-342900" lvl="0" marL="342900" rtl="0" algn="l">
              <a:spcBef>
                <a:spcPts val="640"/>
              </a:spcBef>
              <a:spcAft>
                <a:spcPts val="0"/>
              </a:spcAft>
              <a:buClr>
                <a:schemeClr val="dk1"/>
              </a:buClr>
              <a:buSzPts val="3200"/>
              <a:buChar char="•"/>
            </a:pPr>
            <a:r>
              <a:rPr lang="en-US"/>
              <a:t>Each layer relies on the next lower layer to perform more primitive functions</a:t>
            </a:r>
            <a:endParaRPr/>
          </a:p>
          <a:p>
            <a:pPr indent="-342900" lvl="0" marL="342900" rtl="0" algn="l">
              <a:spcBef>
                <a:spcPts val="640"/>
              </a:spcBef>
              <a:spcAft>
                <a:spcPts val="0"/>
              </a:spcAft>
              <a:buClr>
                <a:schemeClr val="dk1"/>
              </a:buClr>
              <a:buSzPts val="3200"/>
              <a:buChar char="•"/>
            </a:pPr>
            <a:r>
              <a:rPr lang="en-US"/>
              <a:t>Each layer provides services to the next higher layer</a:t>
            </a:r>
            <a:endParaRPr/>
          </a:p>
          <a:p>
            <a:pPr indent="-342900" lvl="0" marL="342900" rtl="0" algn="l">
              <a:spcBef>
                <a:spcPts val="640"/>
              </a:spcBef>
              <a:spcAft>
                <a:spcPts val="0"/>
              </a:spcAft>
              <a:buClr>
                <a:schemeClr val="dk1"/>
              </a:buClr>
              <a:buSzPts val="3200"/>
              <a:buChar char="•"/>
            </a:pPr>
            <a:r>
              <a:rPr lang="en-US"/>
              <a:t>Changes in one layer should not require changes in other layers</a:t>
            </a:r>
            <a:endParaRPr/>
          </a:p>
        </p:txBody>
      </p:sp>
      <p:pic>
        <p:nvPicPr>
          <p:cNvPr descr="download.png" id="2050" name="Google Shape;2050;p17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27" name="Google Shape;327;p40"/>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28" name="Google Shape;328;p40"/>
          <p:cNvSpPr txBox="1"/>
          <p:nvPr/>
        </p:nvSpPr>
        <p:spPr>
          <a:xfrm>
            <a:off x="152400" y="1295400"/>
            <a:ext cx="8991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Internet</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a:t>
            </a:r>
            <a:r>
              <a:rPr b="1" lang="en-US" sz="2800">
                <a:solidFill>
                  <a:schemeClr val="dk1"/>
                </a:solidFill>
                <a:latin typeface="Calibri"/>
                <a:ea typeface="Calibri"/>
                <a:cs typeface="Calibri"/>
                <a:sym typeface="Calibri"/>
              </a:rPr>
              <a:t>Internet</a:t>
            </a:r>
            <a:r>
              <a:rPr lang="en-US" sz="2800">
                <a:solidFill>
                  <a:schemeClr val="dk1"/>
                </a:solidFill>
                <a:latin typeface="Calibri"/>
                <a:ea typeface="Calibri"/>
                <a:cs typeface="Calibri"/>
                <a:sym typeface="Calibri"/>
              </a:rPr>
              <a:t> is a global system of interconnected computer networks that use the standard Internet protocol suite  (TCP/IP) to link several billion devices worldwide</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packet switching of the </a:t>
            </a:r>
            <a:r>
              <a:rPr b="1" lang="en-US" sz="2800">
                <a:solidFill>
                  <a:schemeClr val="dk1"/>
                </a:solidFill>
                <a:latin typeface="Calibri"/>
                <a:ea typeface="Calibri"/>
                <a:cs typeface="Calibri"/>
                <a:sym typeface="Calibri"/>
              </a:rPr>
              <a:t>ARPANET</a:t>
            </a:r>
            <a:r>
              <a:rPr lang="en-US" sz="2800">
                <a:solidFill>
                  <a:schemeClr val="dk1"/>
                </a:solidFill>
                <a:latin typeface="Calibri"/>
                <a:ea typeface="Calibri"/>
                <a:cs typeface="Calibri"/>
                <a:sym typeface="Calibri"/>
              </a:rPr>
              <a:t>, together with </a:t>
            </a:r>
            <a:r>
              <a:rPr b="1" lang="en-US" sz="2800">
                <a:solidFill>
                  <a:schemeClr val="dk1"/>
                </a:solidFill>
                <a:latin typeface="Calibri"/>
                <a:ea typeface="Calibri"/>
                <a:cs typeface="Calibri"/>
                <a:sym typeface="Calibri"/>
              </a:rPr>
              <a:t>TCP/IP</a:t>
            </a:r>
            <a:r>
              <a:rPr lang="en-US" sz="2800">
                <a:solidFill>
                  <a:schemeClr val="dk1"/>
                </a:solidFill>
                <a:latin typeface="Calibri"/>
                <a:ea typeface="Calibri"/>
                <a:cs typeface="Calibri"/>
                <a:sym typeface="Calibri"/>
              </a:rPr>
              <a:t>, would form the </a:t>
            </a:r>
            <a:r>
              <a:rPr b="1" lang="en-US" sz="2800">
                <a:solidFill>
                  <a:schemeClr val="dk1"/>
                </a:solidFill>
                <a:latin typeface="Calibri"/>
                <a:ea typeface="Calibri"/>
                <a:cs typeface="Calibri"/>
                <a:sym typeface="Calibri"/>
              </a:rPr>
              <a:t>backbone</a:t>
            </a:r>
            <a:r>
              <a:rPr lang="en-US" sz="2800">
                <a:solidFill>
                  <a:schemeClr val="dk1"/>
                </a:solidFill>
                <a:latin typeface="Calibri"/>
                <a:ea typeface="Calibri"/>
                <a:cs typeface="Calibri"/>
                <a:sym typeface="Calibri"/>
              </a:rPr>
              <a:t> of how the Internet works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1972:</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ARPAnet is nowconsistent of 15 nodes</a:t>
            </a:r>
            <a:endParaRPr/>
          </a:p>
          <a:p>
            <a:pPr indent="-164465" lvl="0" marL="0" marR="0" rtl="0" algn="l">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 The first host-to-host protocol</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NCP (Network Control Protocol) enablesapplications to be written</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First e-mail program</a:t>
            </a:r>
            <a:endParaRPr/>
          </a:p>
          <a:p>
            <a:pPr indent="0" lvl="0" marL="0" marR="0" rtl="0" algn="l">
              <a:spcBef>
                <a:spcPts val="0"/>
              </a:spcBef>
              <a:spcAft>
                <a:spcPts val="0"/>
              </a:spcAft>
              <a:buClr>
                <a:schemeClr val="dk1"/>
              </a:buClr>
              <a:buSzPct val="100000"/>
              <a:buFont typeface="Arial"/>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1000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1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56" name="Google Shape;2056;p175"/>
          <p:cNvSpPr txBox="1"/>
          <p:nvPr>
            <p:ph type="title"/>
          </p:nvPr>
        </p:nvSpPr>
        <p:spPr>
          <a:xfrm>
            <a:off x="457200" y="0"/>
            <a:ext cx="60960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OSI as Framework for Standardization</a:t>
            </a:r>
            <a:endParaRPr/>
          </a:p>
        </p:txBody>
      </p:sp>
      <p:pic>
        <p:nvPicPr>
          <p:cNvPr id="2057" name="Google Shape;2057;p175"/>
          <p:cNvPicPr preferRelativeResize="0"/>
          <p:nvPr/>
        </p:nvPicPr>
        <p:blipFill rotWithShape="1">
          <a:blip r:embed="rId3">
            <a:alphaModFix/>
          </a:blip>
          <a:srcRect b="7512" l="0" r="0" t="0"/>
          <a:stretch/>
        </p:blipFill>
        <p:spPr>
          <a:xfrm>
            <a:off x="381000" y="1382713"/>
            <a:ext cx="8229600" cy="5454650"/>
          </a:xfrm>
          <a:prstGeom prst="rect">
            <a:avLst/>
          </a:prstGeom>
          <a:solidFill>
            <a:schemeClr val="lt1"/>
          </a:solidFill>
          <a:ln cap="flat" cmpd="sng" w="9525">
            <a:solidFill>
              <a:schemeClr val="lt1"/>
            </a:solidFill>
            <a:prstDash val="solid"/>
            <a:miter lim="800000"/>
            <a:headEnd len="sm" w="sm" type="none"/>
            <a:tailEnd len="sm" w="sm" type="none"/>
          </a:ln>
        </p:spPr>
      </p:pic>
      <p:sp>
        <p:nvSpPr>
          <p:cNvPr id="2058" name="Google Shape;2058;p175"/>
          <p:cNvSpPr txBox="1"/>
          <p:nvPr/>
        </p:nvSpPr>
        <p:spPr>
          <a:xfrm>
            <a:off x="242888" y="1871663"/>
            <a:ext cx="2590800" cy="131445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layer functionalities are described by ISO; different standards can be developed based on these functionalities</a:t>
            </a:r>
            <a:endParaRPr sz="1600">
              <a:solidFill>
                <a:schemeClr val="dk1"/>
              </a:solidFill>
              <a:latin typeface="Arial"/>
              <a:ea typeface="Arial"/>
              <a:cs typeface="Arial"/>
              <a:sym typeface="Arial"/>
            </a:endParaRPr>
          </a:p>
        </p:txBody>
      </p:sp>
      <p:sp>
        <p:nvSpPr>
          <p:cNvPr id="2059" name="Google Shape;2059;p175"/>
          <p:cNvSpPr/>
          <p:nvPr/>
        </p:nvSpPr>
        <p:spPr>
          <a:xfrm>
            <a:off x="1290638" y="4383088"/>
            <a:ext cx="1752600" cy="363537"/>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060" name="Google Shape;2060;p175"/>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66" name="Google Shape;2066;p176"/>
          <p:cNvSpPr txBox="1"/>
          <p:nvPr>
            <p:ph type="title"/>
          </p:nvPr>
        </p:nvSpPr>
        <p:spPr>
          <a:xfrm>
            <a:off x="457200" y="0"/>
            <a:ext cx="5257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Layer Specific Standards</a:t>
            </a:r>
            <a:endParaRPr/>
          </a:p>
        </p:txBody>
      </p:sp>
      <p:pic>
        <p:nvPicPr>
          <p:cNvPr id="2067" name="Google Shape;2067;p176"/>
          <p:cNvPicPr preferRelativeResize="0"/>
          <p:nvPr/>
        </p:nvPicPr>
        <p:blipFill rotWithShape="1">
          <a:blip r:embed="rId3">
            <a:alphaModFix/>
          </a:blip>
          <a:srcRect b="15460" l="0" r="0" t="0"/>
          <a:stretch/>
        </p:blipFill>
        <p:spPr>
          <a:xfrm>
            <a:off x="381000" y="1392238"/>
            <a:ext cx="8229600" cy="5370512"/>
          </a:xfrm>
          <a:prstGeom prst="rect">
            <a:avLst/>
          </a:prstGeom>
          <a:noFill/>
          <a:ln>
            <a:noFill/>
          </a:ln>
        </p:spPr>
      </p:pic>
      <p:pic>
        <p:nvPicPr>
          <p:cNvPr descr="download.png" id="2068" name="Google Shape;2068;p176"/>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74" name="Google Shape;2074;p177"/>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Elements of Standardization</a:t>
            </a:r>
            <a:endParaRPr/>
          </a:p>
        </p:txBody>
      </p:sp>
      <p:sp>
        <p:nvSpPr>
          <p:cNvPr id="2075" name="Google Shape;2075;p1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Char char="•"/>
            </a:pPr>
            <a:r>
              <a:rPr lang="en-US"/>
              <a:t>Protocol specification</a:t>
            </a:r>
            <a:endParaRPr/>
          </a:p>
          <a:p>
            <a:pPr indent="-285750" lvl="1" marL="742950" rtl="0" algn="l">
              <a:lnSpc>
                <a:spcPct val="90000"/>
              </a:lnSpc>
              <a:spcBef>
                <a:spcPts val="518"/>
              </a:spcBef>
              <a:spcAft>
                <a:spcPts val="0"/>
              </a:spcAft>
              <a:buClr>
                <a:schemeClr val="dk1"/>
              </a:buClr>
              <a:buSzPct val="100000"/>
              <a:buChar char="–"/>
            </a:pPr>
            <a:r>
              <a:rPr lang="en-US"/>
              <a:t>Operates between the same layer on two systems</a:t>
            </a:r>
            <a:endParaRPr/>
          </a:p>
          <a:p>
            <a:pPr indent="-228600" lvl="2" marL="1143000" rtl="0" algn="l">
              <a:lnSpc>
                <a:spcPct val="90000"/>
              </a:lnSpc>
              <a:spcBef>
                <a:spcPts val="444"/>
              </a:spcBef>
              <a:spcAft>
                <a:spcPts val="0"/>
              </a:spcAft>
              <a:buClr>
                <a:schemeClr val="dk1"/>
              </a:buClr>
              <a:buSzPct val="100000"/>
              <a:buChar char="•"/>
            </a:pPr>
            <a:r>
              <a:rPr lang="en-US"/>
              <a:t>May involve different platforms</a:t>
            </a:r>
            <a:endParaRPr/>
          </a:p>
          <a:p>
            <a:pPr indent="-285750" lvl="1" marL="742950" rtl="0" algn="l">
              <a:lnSpc>
                <a:spcPct val="90000"/>
              </a:lnSpc>
              <a:spcBef>
                <a:spcPts val="518"/>
              </a:spcBef>
              <a:spcAft>
                <a:spcPts val="0"/>
              </a:spcAft>
              <a:buClr>
                <a:schemeClr val="dk1"/>
              </a:buClr>
              <a:buSzPct val="100000"/>
              <a:buChar char="–"/>
            </a:pPr>
            <a:r>
              <a:rPr lang="en-US"/>
              <a:t>Protocol specification must be precise</a:t>
            </a:r>
            <a:endParaRPr/>
          </a:p>
          <a:p>
            <a:pPr indent="-228600" lvl="2" marL="1143000" rtl="0" algn="l">
              <a:lnSpc>
                <a:spcPct val="90000"/>
              </a:lnSpc>
              <a:spcBef>
                <a:spcPts val="444"/>
              </a:spcBef>
              <a:spcAft>
                <a:spcPts val="0"/>
              </a:spcAft>
              <a:buClr>
                <a:schemeClr val="dk1"/>
              </a:buClr>
              <a:buSzPct val="100000"/>
              <a:buChar char="•"/>
            </a:pPr>
            <a:r>
              <a:rPr lang="en-US"/>
              <a:t>Format of data units</a:t>
            </a:r>
            <a:endParaRPr/>
          </a:p>
          <a:p>
            <a:pPr indent="-228600" lvl="2" marL="1143000" rtl="0" algn="l">
              <a:lnSpc>
                <a:spcPct val="90000"/>
              </a:lnSpc>
              <a:spcBef>
                <a:spcPts val="444"/>
              </a:spcBef>
              <a:spcAft>
                <a:spcPts val="0"/>
              </a:spcAft>
              <a:buClr>
                <a:schemeClr val="dk1"/>
              </a:buClr>
              <a:buSzPct val="100000"/>
              <a:buChar char="•"/>
            </a:pPr>
            <a:r>
              <a:rPr lang="en-US"/>
              <a:t>Semantics of all fields</a:t>
            </a:r>
            <a:endParaRPr/>
          </a:p>
          <a:p>
            <a:pPr indent="-342900" lvl="0" marL="342900" rtl="0" algn="l">
              <a:lnSpc>
                <a:spcPct val="90000"/>
              </a:lnSpc>
              <a:spcBef>
                <a:spcPts val="592"/>
              </a:spcBef>
              <a:spcAft>
                <a:spcPts val="0"/>
              </a:spcAft>
              <a:buClr>
                <a:schemeClr val="dk1"/>
              </a:buClr>
              <a:buSzPct val="100000"/>
              <a:buChar char="•"/>
            </a:pPr>
            <a:r>
              <a:rPr lang="en-US"/>
              <a:t>Service definition</a:t>
            </a:r>
            <a:endParaRPr/>
          </a:p>
          <a:p>
            <a:pPr indent="-285750" lvl="1" marL="742950" rtl="0" algn="l">
              <a:lnSpc>
                <a:spcPct val="90000"/>
              </a:lnSpc>
              <a:spcBef>
                <a:spcPts val="518"/>
              </a:spcBef>
              <a:spcAft>
                <a:spcPts val="0"/>
              </a:spcAft>
              <a:buClr>
                <a:schemeClr val="dk1"/>
              </a:buClr>
              <a:buSzPct val="100000"/>
              <a:buChar char="–"/>
            </a:pPr>
            <a:r>
              <a:rPr lang="en-US"/>
              <a:t>Functional description of what is provided to the next upper layer</a:t>
            </a:r>
            <a:endParaRPr/>
          </a:p>
          <a:p>
            <a:pPr indent="-342900" lvl="0" marL="342900" rtl="0" algn="l">
              <a:lnSpc>
                <a:spcPct val="90000"/>
              </a:lnSpc>
              <a:spcBef>
                <a:spcPts val="592"/>
              </a:spcBef>
              <a:spcAft>
                <a:spcPts val="0"/>
              </a:spcAft>
              <a:buClr>
                <a:schemeClr val="dk1"/>
              </a:buClr>
              <a:buSzPct val="100000"/>
              <a:buChar char="•"/>
            </a:pPr>
            <a:r>
              <a:rPr lang="en-US"/>
              <a:t>Addressing</a:t>
            </a:r>
            <a:endParaRPr/>
          </a:p>
          <a:p>
            <a:pPr indent="-285750" lvl="1" marL="742950" rtl="0" algn="l">
              <a:lnSpc>
                <a:spcPct val="90000"/>
              </a:lnSpc>
              <a:spcBef>
                <a:spcPts val="518"/>
              </a:spcBef>
              <a:spcAft>
                <a:spcPts val="0"/>
              </a:spcAft>
              <a:buClr>
                <a:schemeClr val="dk1"/>
              </a:buClr>
              <a:buSzPct val="100000"/>
              <a:buChar char="–"/>
            </a:pPr>
            <a:r>
              <a:rPr lang="en-US"/>
              <a:t>Referenced by SAPs</a:t>
            </a:r>
            <a:endParaRPr/>
          </a:p>
        </p:txBody>
      </p:sp>
      <p:pic>
        <p:nvPicPr>
          <p:cNvPr descr="download.png" id="2076" name="Google Shape;2076;p17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78"/>
          <p:cNvSpPr txBox="1"/>
          <p:nvPr>
            <p:ph idx="4294967295" type="title"/>
          </p:nvPr>
        </p:nvSpPr>
        <p:spPr>
          <a:xfrm>
            <a:off x="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4800">
                <a:solidFill>
                  <a:schemeClr val="folHlink"/>
                </a:solidFill>
              </a:rPr>
              <a:t>  </a:t>
            </a:r>
            <a:r>
              <a:rPr i="1" lang="en-US"/>
              <a:t>Seven layers of the OSI model</a:t>
            </a:r>
            <a:br>
              <a:rPr i="1" lang="en-US"/>
            </a:br>
            <a:endParaRPr/>
          </a:p>
        </p:txBody>
      </p:sp>
      <p:pic>
        <p:nvPicPr>
          <p:cNvPr id="2082" name="Google Shape;2082;p178"/>
          <p:cNvPicPr preferRelativeResize="0"/>
          <p:nvPr/>
        </p:nvPicPr>
        <p:blipFill rotWithShape="1">
          <a:blip r:embed="rId3">
            <a:alphaModFix/>
          </a:blip>
          <a:srcRect b="0" l="0" r="0" t="0"/>
          <a:stretch/>
        </p:blipFill>
        <p:spPr>
          <a:xfrm>
            <a:off x="2057400" y="1752600"/>
            <a:ext cx="4292600" cy="44069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088" name="Google Shape;2088;p179"/>
          <p:cNvSpPr txBox="1"/>
          <p:nvPr>
            <p:ph type="title"/>
          </p:nvPr>
        </p:nvSpPr>
        <p:spPr>
          <a:xfrm>
            <a:off x="457200" y="274638"/>
            <a:ext cx="5562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The OSI Architecture</a:t>
            </a:r>
            <a:endParaRPr/>
          </a:p>
        </p:txBody>
      </p:sp>
      <p:pic>
        <p:nvPicPr>
          <p:cNvPr id="2089" name="Google Shape;2089;p179"/>
          <p:cNvPicPr preferRelativeResize="0"/>
          <p:nvPr/>
        </p:nvPicPr>
        <p:blipFill rotWithShape="1">
          <a:blip r:embed="rId3">
            <a:alphaModFix/>
          </a:blip>
          <a:srcRect b="5069" l="0" r="0" t="0"/>
          <a:stretch/>
        </p:blipFill>
        <p:spPr>
          <a:xfrm>
            <a:off x="685800" y="1524000"/>
            <a:ext cx="7315200" cy="5245100"/>
          </a:xfrm>
          <a:prstGeom prst="rect">
            <a:avLst/>
          </a:prstGeom>
          <a:noFill/>
          <a:ln>
            <a:noFill/>
          </a:ln>
        </p:spPr>
      </p:pic>
      <p:cxnSp>
        <p:nvCxnSpPr>
          <p:cNvPr id="2090" name="Google Shape;2090;p179"/>
          <p:cNvCxnSpPr/>
          <p:nvPr/>
        </p:nvCxnSpPr>
        <p:spPr>
          <a:xfrm>
            <a:off x="3457575" y="2243138"/>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2091" name="Google Shape;2091;p179"/>
          <p:cNvCxnSpPr/>
          <p:nvPr/>
        </p:nvCxnSpPr>
        <p:spPr>
          <a:xfrm>
            <a:off x="3467100" y="2881313"/>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2092" name="Google Shape;2092;p179"/>
          <p:cNvCxnSpPr/>
          <p:nvPr/>
        </p:nvCxnSpPr>
        <p:spPr>
          <a:xfrm>
            <a:off x="3433763" y="3448050"/>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2093" name="Google Shape;2093;p179"/>
          <p:cNvCxnSpPr/>
          <p:nvPr/>
        </p:nvCxnSpPr>
        <p:spPr>
          <a:xfrm>
            <a:off x="3429000" y="3971925"/>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2094" name="Google Shape;2094;p179"/>
          <p:cNvCxnSpPr/>
          <p:nvPr/>
        </p:nvCxnSpPr>
        <p:spPr>
          <a:xfrm>
            <a:off x="3438525" y="4624388"/>
            <a:ext cx="1743075" cy="0"/>
          </a:xfrm>
          <a:prstGeom prst="straightConnector1">
            <a:avLst/>
          </a:prstGeom>
          <a:noFill/>
          <a:ln cap="flat" cmpd="sng" w="9525">
            <a:solidFill>
              <a:schemeClr val="dk1"/>
            </a:solidFill>
            <a:prstDash val="dash"/>
            <a:round/>
            <a:headEnd len="med" w="med" type="triangle"/>
            <a:tailEnd len="med" w="med" type="triangle"/>
          </a:ln>
        </p:spPr>
      </p:cxnSp>
      <p:cxnSp>
        <p:nvCxnSpPr>
          <p:cNvPr id="2095" name="Google Shape;2095;p179"/>
          <p:cNvCxnSpPr/>
          <p:nvPr/>
        </p:nvCxnSpPr>
        <p:spPr>
          <a:xfrm>
            <a:off x="3462338" y="5162550"/>
            <a:ext cx="1743075" cy="0"/>
          </a:xfrm>
          <a:prstGeom prst="straightConnector1">
            <a:avLst/>
          </a:prstGeom>
          <a:noFill/>
          <a:ln cap="flat" cmpd="sng" w="9525">
            <a:solidFill>
              <a:schemeClr val="dk1"/>
            </a:solidFill>
            <a:prstDash val="dash"/>
            <a:round/>
            <a:headEnd len="med" w="med" type="triangle"/>
            <a:tailEnd len="med" w="med" type="triangle"/>
          </a:ln>
        </p:spPr>
      </p:cxnSp>
      <p:pic>
        <p:nvPicPr>
          <p:cNvPr descr="download.png" id="2096" name="Google Shape;2096;p179"/>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02" name="Google Shape;2102;p180"/>
          <p:cNvSpPr txBox="1"/>
          <p:nvPr>
            <p:ph type="title"/>
          </p:nvPr>
        </p:nvSpPr>
        <p:spPr>
          <a:xfrm>
            <a:off x="0" y="0"/>
            <a:ext cx="68580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FF0000"/>
                </a:solidFill>
              </a:rPr>
              <a:t>Layer to Layer Communication</a:t>
            </a:r>
            <a:endParaRPr/>
          </a:p>
        </p:txBody>
      </p:sp>
      <p:pic>
        <p:nvPicPr>
          <p:cNvPr descr="download.png" id="2103" name="Google Shape;2103;p18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grpSp>
        <p:nvGrpSpPr>
          <p:cNvPr id="2104" name="Google Shape;2104;p180"/>
          <p:cNvGrpSpPr/>
          <p:nvPr/>
        </p:nvGrpSpPr>
        <p:grpSpPr>
          <a:xfrm>
            <a:off x="242888" y="1066800"/>
            <a:ext cx="8520112" cy="5638800"/>
            <a:chOff x="242888" y="1530350"/>
            <a:chExt cx="8520112" cy="4794250"/>
          </a:xfrm>
        </p:grpSpPr>
        <p:pic>
          <p:nvPicPr>
            <p:cNvPr id="2105" name="Google Shape;2105;p180"/>
            <p:cNvPicPr preferRelativeResize="0"/>
            <p:nvPr/>
          </p:nvPicPr>
          <p:blipFill rotWithShape="1">
            <a:blip r:embed="rId4">
              <a:alphaModFix/>
            </a:blip>
            <a:srcRect b="0" l="0" r="0" t="0"/>
            <a:stretch/>
          </p:blipFill>
          <p:spPr>
            <a:xfrm>
              <a:off x="944563" y="1530350"/>
              <a:ext cx="7056437" cy="831850"/>
            </a:xfrm>
            <a:prstGeom prst="rect">
              <a:avLst/>
            </a:prstGeom>
            <a:noFill/>
            <a:ln>
              <a:noFill/>
            </a:ln>
          </p:spPr>
        </p:pic>
        <p:pic>
          <p:nvPicPr>
            <p:cNvPr id="2106" name="Google Shape;2106;p180"/>
            <p:cNvPicPr preferRelativeResize="0"/>
            <p:nvPr/>
          </p:nvPicPr>
          <p:blipFill rotWithShape="1">
            <a:blip r:embed="rId5">
              <a:alphaModFix/>
            </a:blip>
            <a:srcRect b="0" l="0" r="0" t="0"/>
            <a:stretch/>
          </p:blipFill>
          <p:spPr>
            <a:xfrm>
              <a:off x="242888" y="2489200"/>
              <a:ext cx="8520112" cy="3835400"/>
            </a:xfrm>
            <a:prstGeom prst="rect">
              <a:avLst/>
            </a:prstGeom>
            <a:noFill/>
            <a:ln>
              <a:noFill/>
            </a:ln>
          </p:spPr>
        </p:pic>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12" name="Google Shape;2112;p181"/>
          <p:cNvSpPr txBox="1"/>
          <p:nvPr>
            <p:ph type="title"/>
          </p:nvPr>
        </p:nvSpPr>
        <p:spPr>
          <a:xfrm>
            <a:off x="381000" y="0"/>
            <a:ext cx="5638800" cy="990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Physical Layer</a:t>
            </a:r>
            <a:endParaRPr/>
          </a:p>
        </p:txBody>
      </p:sp>
      <p:sp>
        <p:nvSpPr>
          <p:cNvPr id="2113" name="Google Shape;2113;p181"/>
          <p:cNvSpPr txBox="1"/>
          <p:nvPr>
            <p:ph idx="1" type="body"/>
          </p:nvPr>
        </p:nvSpPr>
        <p:spPr>
          <a:xfrm>
            <a:off x="381000" y="1219200"/>
            <a:ext cx="8178800" cy="54864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85000"/>
              </a:lnSpc>
              <a:spcBef>
                <a:spcPts val="0"/>
              </a:spcBef>
              <a:spcAft>
                <a:spcPts val="0"/>
              </a:spcAft>
              <a:buClr>
                <a:schemeClr val="dk1"/>
              </a:buClr>
              <a:buSzPct val="100000"/>
              <a:buChar char="•"/>
            </a:pPr>
            <a:r>
              <a:rPr lang="en-US"/>
              <a:t>There is no interpretation at this level, a stream of 1’s and 0’s are put into a form convenient for transmission. </a:t>
            </a:r>
            <a:endParaRPr/>
          </a:p>
          <a:p>
            <a:pPr indent="-285750" lvl="1" marL="742950" rtl="0" algn="l">
              <a:lnSpc>
                <a:spcPct val="85000"/>
              </a:lnSpc>
              <a:spcBef>
                <a:spcPts val="496"/>
              </a:spcBef>
              <a:spcAft>
                <a:spcPts val="0"/>
              </a:spcAft>
              <a:buClr>
                <a:schemeClr val="dk1"/>
              </a:buClr>
              <a:buSzPct val="100000"/>
              <a:buChar char="–"/>
            </a:pPr>
            <a:r>
              <a:rPr lang="en-US" sz="3200"/>
              <a:t>Waves (with little regard for their information content) are sent and received. </a:t>
            </a:r>
            <a:endParaRPr/>
          </a:p>
          <a:p>
            <a:pPr indent="-342900" lvl="0" marL="342900" rtl="0" algn="l">
              <a:lnSpc>
                <a:spcPct val="85000"/>
              </a:lnSpc>
              <a:spcBef>
                <a:spcPts val="496"/>
              </a:spcBef>
              <a:spcAft>
                <a:spcPts val="0"/>
              </a:spcAft>
              <a:buClr>
                <a:schemeClr val="dk1"/>
              </a:buClr>
              <a:buSzPct val="100000"/>
              <a:buChar char="•"/>
            </a:pPr>
            <a:r>
              <a:rPr lang="en-US"/>
              <a:t>This level is the most hardware oriented. It includes specifications about </a:t>
            </a:r>
            <a:endParaRPr/>
          </a:p>
          <a:p>
            <a:pPr indent="-285750" lvl="1" marL="742950" rtl="0" algn="l">
              <a:lnSpc>
                <a:spcPct val="85000"/>
              </a:lnSpc>
              <a:spcBef>
                <a:spcPts val="496"/>
              </a:spcBef>
              <a:spcAft>
                <a:spcPts val="0"/>
              </a:spcAft>
              <a:buClr>
                <a:schemeClr val="dk1"/>
              </a:buClr>
              <a:buSzPct val="100000"/>
              <a:buChar char="–"/>
            </a:pPr>
            <a:r>
              <a:rPr lang="en-US" sz="3200"/>
              <a:t>NIC card speeds </a:t>
            </a:r>
            <a:endParaRPr/>
          </a:p>
          <a:p>
            <a:pPr indent="-285750" lvl="1" marL="742950" rtl="0" algn="l">
              <a:lnSpc>
                <a:spcPct val="85000"/>
              </a:lnSpc>
              <a:spcBef>
                <a:spcPts val="496"/>
              </a:spcBef>
              <a:spcAft>
                <a:spcPts val="0"/>
              </a:spcAft>
              <a:buClr>
                <a:schemeClr val="dk1"/>
              </a:buClr>
              <a:buSzPct val="100000"/>
              <a:buChar char="–"/>
            </a:pPr>
            <a:r>
              <a:rPr lang="en-US" sz="3200"/>
              <a:t>Types and lengths of cable </a:t>
            </a:r>
            <a:endParaRPr/>
          </a:p>
          <a:p>
            <a:pPr indent="-285750" lvl="1" marL="742950" rtl="0" algn="l">
              <a:lnSpc>
                <a:spcPct val="85000"/>
              </a:lnSpc>
              <a:spcBef>
                <a:spcPts val="496"/>
              </a:spcBef>
              <a:spcAft>
                <a:spcPts val="0"/>
              </a:spcAft>
              <a:buClr>
                <a:schemeClr val="dk1"/>
              </a:buClr>
              <a:buSzPct val="100000"/>
              <a:buChar char="–"/>
            </a:pPr>
            <a:r>
              <a:rPr lang="en-US" sz="3200"/>
              <a:t>Voltage characteristics (range, level or edge) </a:t>
            </a:r>
            <a:endParaRPr/>
          </a:p>
          <a:p>
            <a:pPr indent="-285750" lvl="1" marL="742950" rtl="0" algn="l">
              <a:lnSpc>
                <a:spcPct val="85000"/>
              </a:lnSpc>
              <a:spcBef>
                <a:spcPts val="496"/>
              </a:spcBef>
              <a:spcAft>
                <a:spcPts val="0"/>
              </a:spcAft>
              <a:buClr>
                <a:schemeClr val="dk1"/>
              </a:buClr>
              <a:buSzPct val="100000"/>
              <a:buChar char="–"/>
            </a:pPr>
            <a:r>
              <a:rPr lang="en-US" sz="3200"/>
              <a:t>Etc.  </a:t>
            </a:r>
            <a:endParaRPr/>
          </a:p>
          <a:p>
            <a:pPr indent="-342900" lvl="0" marL="342900" rtl="0" algn="l">
              <a:lnSpc>
                <a:spcPct val="90000"/>
              </a:lnSpc>
              <a:spcBef>
                <a:spcPts val="496"/>
              </a:spcBef>
              <a:spcAft>
                <a:spcPts val="0"/>
              </a:spcAft>
              <a:buClr>
                <a:schemeClr val="dk1"/>
              </a:buClr>
              <a:buSzPct val="100000"/>
              <a:buChar char="•"/>
            </a:pPr>
            <a:r>
              <a:rPr lang="en-US"/>
              <a:t>The physical layer involves protocols for actual transmission </a:t>
            </a:r>
            <a:endParaRPr/>
          </a:p>
          <a:p>
            <a:pPr indent="-285750" lvl="1" marL="742950" rtl="0" algn="l">
              <a:lnSpc>
                <a:spcPct val="90000"/>
              </a:lnSpc>
              <a:spcBef>
                <a:spcPts val="434"/>
              </a:spcBef>
              <a:spcAft>
                <a:spcPts val="0"/>
              </a:spcAft>
              <a:buClr>
                <a:schemeClr val="dk1"/>
              </a:buClr>
              <a:buSzPct val="100000"/>
              <a:buChar char="–"/>
            </a:pPr>
            <a:r>
              <a:rPr lang="en-US"/>
              <a:t>Ethernet</a:t>
            </a:r>
            <a:endParaRPr/>
          </a:p>
          <a:p>
            <a:pPr indent="-285750" lvl="1" marL="742950" rtl="0" algn="l">
              <a:lnSpc>
                <a:spcPct val="90000"/>
              </a:lnSpc>
              <a:spcBef>
                <a:spcPts val="434"/>
              </a:spcBef>
              <a:spcAft>
                <a:spcPts val="0"/>
              </a:spcAft>
              <a:buClr>
                <a:schemeClr val="dk1"/>
              </a:buClr>
              <a:buSzPct val="100000"/>
              <a:buChar char="–"/>
            </a:pPr>
            <a:r>
              <a:rPr lang="en-US"/>
              <a:t>FDDI</a:t>
            </a:r>
            <a:endParaRPr/>
          </a:p>
          <a:p>
            <a:pPr indent="-285750" lvl="1" marL="742950" rtl="0" algn="l">
              <a:lnSpc>
                <a:spcPct val="90000"/>
              </a:lnSpc>
              <a:spcBef>
                <a:spcPts val="434"/>
              </a:spcBef>
              <a:spcAft>
                <a:spcPts val="0"/>
              </a:spcAft>
              <a:buClr>
                <a:schemeClr val="dk1"/>
              </a:buClr>
              <a:buSzPct val="100000"/>
              <a:buChar char="–"/>
            </a:pPr>
            <a:r>
              <a:rPr lang="en-US"/>
              <a:t>RS232</a:t>
            </a:r>
            <a:endParaRPr/>
          </a:p>
          <a:p>
            <a:pPr indent="-285750" lvl="1" marL="742950" rtl="0" algn="l">
              <a:lnSpc>
                <a:spcPct val="90000"/>
              </a:lnSpc>
              <a:spcBef>
                <a:spcPts val="434"/>
              </a:spcBef>
              <a:spcAft>
                <a:spcPts val="0"/>
              </a:spcAft>
              <a:buClr>
                <a:schemeClr val="dk1"/>
              </a:buClr>
              <a:buSzPct val="100000"/>
              <a:buChar char="–"/>
            </a:pPr>
            <a:r>
              <a:rPr lang="en-US"/>
              <a:t>ATM </a:t>
            </a:r>
            <a:endParaRPr/>
          </a:p>
          <a:p>
            <a:pPr indent="-342900" lvl="0" marL="342900" rtl="0" algn="l">
              <a:lnSpc>
                <a:spcPct val="90000"/>
              </a:lnSpc>
              <a:spcBef>
                <a:spcPts val="496"/>
              </a:spcBef>
              <a:spcAft>
                <a:spcPts val="0"/>
              </a:spcAft>
              <a:buClr>
                <a:schemeClr val="dk1"/>
              </a:buClr>
              <a:buSzPct val="100000"/>
              <a:buChar char="•"/>
            </a:pPr>
            <a:r>
              <a:rPr lang="en-US"/>
              <a:t>These protocols also involve the interface with the next higher layer</a:t>
            </a:r>
            <a:endParaRPr/>
          </a:p>
        </p:txBody>
      </p:sp>
      <p:pic>
        <p:nvPicPr>
          <p:cNvPr descr="download.png" id="2114" name="Google Shape;2114;p18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20" name="Google Shape;2120;p182"/>
          <p:cNvSpPr txBox="1"/>
          <p:nvPr>
            <p:ph type="title"/>
          </p:nvPr>
        </p:nvSpPr>
        <p:spPr>
          <a:xfrm>
            <a:off x="381000" y="0"/>
            <a:ext cx="5715000" cy="7921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Data Link Layer (DLL)</a:t>
            </a:r>
            <a:endParaRPr/>
          </a:p>
        </p:txBody>
      </p:sp>
      <p:sp>
        <p:nvSpPr>
          <p:cNvPr id="2121" name="Google Shape;2121;p182"/>
          <p:cNvSpPr txBox="1"/>
          <p:nvPr>
            <p:ph idx="1" type="body"/>
          </p:nvPr>
        </p:nvSpPr>
        <p:spPr>
          <a:xfrm>
            <a:off x="304800" y="1143000"/>
            <a:ext cx="8607425" cy="46863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600"/>
              <a:buChar char="•"/>
            </a:pPr>
            <a:r>
              <a:rPr lang="en-US" sz="2600"/>
              <a:t>At this layer one begins to consider bytes instead of just bits, one examines some of the information content of the signal (at least the address and some of the error detection sequencing) </a:t>
            </a:r>
            <a:endParaRPr/>
          </a:p>
          <a:p>
            <a:pPr indent="-342900" lvl="0" marL="342900" rtl="0" algn="l">
              <a:lnSpc>
                <a:spcPct val="90000"/>
              </a:lnSpc>
              <a:spcBef>
                <a:spcPts val="520"/>
              </a:spcBef>
              <a:spcAft>
                <a:spcPts val="0"/>
              </a:spcAft>
              <a:buClr>
                <a:schemeClr val="dk1"/>
              </a:buClr>
              <a:buSzPts val="2600"/>
              <a:buChar char="•"/>
            </a:pPr>
            <a:r>
              <a:rPr lang="en-US" sz="2600"/>
              <a:t>Recall that bridges operate at this level</a:t>
            </a:r>
            <a:endParaRPr/>
          </a:p>
          <a:p>
            <a:pPr indent="-285750" lvl="1" marL="742950" rtl="0" algn="l">
              <a:lnSpc>
                <a:spcPct val="90000"/>
              </a:lnSpc>
              <a:spcBef>
                <a:spcPts val="440"/>
              </a:spcBef>
              <a:spcAft>
                <a:spcPts val="0"/>
              </a:spcAft>
              <a:buClr>
                <a:schemeClr val="dk1"/>
              </a:buClr>
              <a:buSzPts val="2200"/>
              <a:buChar char="–"/>
            </a:pPr>
            <a:r>
              <a:rPr lang="en-US" sz="2200"/>
              <a:t>They know where a packet is headed. </a:t>
            </a:r>
            <a:endParaRPr/>
          </a:p>
          <a:p>
            <a:pPr indent="-285750" lvl="1" marL="742950" rtl="0" algn="l">
              <a:lnSpc>
                <a:spcPct val="90000"/>
              </a:lnSpc>
              <a:spcBef>
                <a:spcPts val="440"/>
              </a:spcBef>
              <a:spcAft>
                <a:spcPts val="0"/>
              </a:spcAft>
              <a:buClr>
                <a:schemeClr val="dk1"/>
              </a:buClr>
              <a:buSzPts val="2200"/>
              <a:buChar char="–"/>
            </a:pPr>
            <a:r>
              <a:rPr lang="en-US" sz="2200"/>
              <a:t>They know whether or not it has been involved in a collision. </a:t>
            </a:r>
            <a:endParaRPr/>
          </a:p>
          <a:p>
            <a:pPr indent="-285750" lvl="1" marL="742950" rtl="0" algn="l">
              <a:lnSpc>
                <a:spcPct val="90000"/>
              </a:lnSpc>
              <a:spcBef>
                <a:spcPts val="440"/>
              </a:spcBef>
              <a:spcAft>
                <a:spcPts val="0"/>
              </a:spcAft>
              <a:buClr>
                <a:schemeClr val="dk1"/>
              </a:buClr>
              <a:buSzPts val="2200"/>
              <a:buChar char="–"/>
            </a:pPr>
            <a:r>
              <a:rPr lang="en-US" sz="2200"/>
              <a:t>Bit stuffing occurs at this level.</a:t>
            </a:r>
            <a:endParaRPr/>
          </a:p>
          <a:p>
            <a:pPr indent="-342900" lvl="0" marL="342900" rtl="0" algn="l">
              <a:lnSpc>
                <a:spcPct val="95000"/>
              </a:lnSpc>
              <a:spcBef>
                <a:spcPts val="640"/>
              </a:spcBef>
              <a:spcAft>
                <a:spcPts val="0"/>
              </a:spcAft>
              <a:buClr>
                <a:schemeClr val="dk1"/>
              </a:buClr>
              <a:buSzPts val="3200"/>
              <a:buChar char="•"/>
            </a:pPr>
            <a:r>
              <a:rPr lang="en-US"/>
              <a:t>Data packets are encoded and decoded into bits. </a:t>
            </a:r>
            <a:endParaRPr/>
          </a:p>
          <a:p>
            <a:pPr indent="-342900" lvl="0" marL="342900" rtl="0" algn="l">
              <a:lnSpc>
                <a:spcPct val="95000"/>
              </a:lnSpc>
              <a:spcBef>
                <a:spcPts val="640"/>
              </a:spcBef>
              <a:spcAft>
                <a:spcPts val="0"/>
              </a:spcAft>
              <a:buClr>
                <a:schemeClr val="dk1"/>
              </a:buClr>
              <a:buSzPts val="3200"/>
              <a:buChar char="•"/>
            </a:pPr>
            <a:r>
              <a:rPr lang="en-US"/>
              <a:t>It directs packets and handles errors from the physical layer</a:t>
            </a:r>
            <a:endParaRPr/>
          </a:p>
        </p:txBody>
      </p:sp>
      <p:pic>
        <p:nvPicPr>
          <p:cNvPr descr="download.png" id="2122" name="Google Shape;2122;p18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28" name="Google Shape;2128;p183"/>
          <p:cNvSpPr txBox="1"/>
          <p:nvPr>
            <p:ph type="title"/>
          </p:nvPr>
        </p:nvSpPr>
        <p:spPr>
          <a:xfrm>
            <a:off x="381000" y="0"/>
            <a:ext cx="5715000" cy="7921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Data Link Layer (DLL)</a:t>
            </a:r>
            <a:endParaRPr/>
          </a:p>
        </p:txBody>
      </p:sp>
      <p:sp>
        <p:nvSpPr>
          <p:cNvPr id="2129" name="Google Shape;2129;p183"/>
          <p:cNvSpPr txBox="1"/>
          <p:nvPr>
            <p:ph idx="1" type="body"/>
          </p:nvPr>
        </p:nvSpPr>
        <p:spPr>
          <a:xfrm>
            <a:off x="304800" y="1143000"/>
            <a:ext cx="8607425" cy="5562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5000"/>
              </a:lnSpc>
              <a:spcBef>
                <a:spcPts val="0"/>
              </a:spcBef>
              <a:spcAft>
                <a:spcPts val="0"/>
              </a:spcAft>
              <a:buClr>
                <a:schemeClr val="dk1"/>
              </a:buClr>
              <a:buSzPts val="3200"/>
              <a:buChar char="•"/>
            </a:pPr>
            <a:r>
              <a:rPr lang="en-US"/>
              <a:t>It handles synchronization (timing).</a:t>
            </a:r>
            <a:endParaRPr/>
          </a:p>
          <a:p>
            <a:pPr indent="-285750" lvl="1" marL="742950" rtl="0" algn="l">
              <a:lnSpc>
                <a:spcPct val="95000"/>
              </a:lnSpc>
              <a:spcBef>
                <a:spcPts val="560"/>
              </a:spcBef>
              <a:spcAft>
                <a:spcPts val="0"/>
              </a:spcAft>
              <a:buClr>
                <a:schemeClr val="dk1"/>
              </a:buClr>
              <a:buSzPts val="2800"/>
              <a:buChar char="–"/>
            </a:pPr>
            <a:r>
              <a:rPr lang="en-US"/>
              <a:t>It must know where one bit ends and the next one begins. </a:t>
            </a:r>
            <a:endParaRPr/>
          </a:p>
          <a:p>
            <a:pPr indent="-285750" lvl="1" marL="742950" rtl="0" algn="l">
              <a:lnSpc>
                <a:spcPct val="95000"/>
              </a:lnSpc>
              <a:spcBef>
                <a:spcPts val="560"/>
              </a:spcBef>
              <a:spcAft>
                <a:spcPts val="0"/>
              </a:spcAft>
              <a:buClr>
                <a:schemeClr val="dk1"/>
              </a:buClr>
              <a:buSzPts val="2800"/>
              <a:buChar char="–"/>
            </a:pPr>
            <a:r>
              <a:rPr lang="en-US"/>
              <a:t>It must know where one byte ends and the next one begins</a:t>
            </a:r>
            <a:endParaRPr/>
          </a:p>
          <a:p>
            <a:pPr indent="-342900" lvl="0" marL="342900" rtl="0" algn="l">
              <a:spcBef>
                <a:spcPts val="640"/>
              </a:spcBef>
              <a:spcAft>
                <a:spcPts val="0"/>
              </a:spcAft>
              <a:buClr>
                <a:schemeClr val="dk1"/>
              </a:buClr>
              <a:buSzPts val="3200"/>
              <a:buChar char="•"/>
            </a:pPr>
            <a:r>
              <a:rPr lang="en-US"/>
              <a:t>The data link layer is divided into two sub-layers: </a:t>
            </a:r>
            <a:endParaRPr/>
          </a:p>
          <a:p>
            <a:pPr indent="-285750" lvl="1" marL="742950" rtl="0" algn="l">
              <a:spcBef>
                <a:spcPts val="560"/>
              </a:spcBef>
              <a:spcAft>
                <a:spcPts val="0"/>
              </a:spcAft>
              <a:buClr>
                <a:schemeClr val="dk1"/>
              </a:buClr>
              <a:buSzPts val="2800"/>
              <a:buChar char="–"/>
            </a:pPr>
            <a:r>
              <a:rPr lang="en-US"/>
              <a:t>The </a:t>
            </a:r>
            <a:r>
              <a:rPr b="1" lang="en-US"/>
              <a:t>MAC</a:t>
            </a:r>
            <a:r>
              <a:rPr lang="en-US"/>
              <a:t> (</a:t>
            </a:r>
            <a:r>
              <a:rPr lang="en-US" u="sng"/>
              <a:t>Media Access Control</a:t>
            </a:r>
            <a:r>
              <a:rPr lang="en-US"/>
              <a:t>) sub-layer: takes the signal from or puts the signal onto the transmission line (</a:t>
            </a:r>
            <a:r>
              <a:rPr lang="en-US">
                <a:latin typeface="Times New Roman"/>
                <a:ea typeface="Times New Roman"/>
                <a:cs typeface="Times New Roman"/>
                <a:sym typeface="Times New Roman"/>
              </a:rPr>
              <a:t>“</a:t>
            </a:r>
            <a:r>
              <a:rPr lang="en-US"/>
              <a:t>touches</a:t>
            </a:r>
            <a:r>
              <a:rPr lang="en-US">
                <a:latin typeface="Times New Roman"/>
                <a:ea typeface="Times New Roman"/>
                <a:cs typeface="Times New Roman"/>
                <a:sym typeface="Times New Roman"/>
              </a:rPr>
              <a:t>”</a:t>
            </a:r>
            <a:r>
              <a:rPr lang="en-US"/>
              <a:t> physical layer). </a:t>
            </a:r>
            <a:endParaRPr/>
          </a:p>
          <a:p>
            <a:pPr indent="-285750" lvl="1" marL="742950" rtl="0" algn="l">
              <a:spcBef>
                <a:spcPts val="560"/>
              </a:spcBef>
              <a:spcAft>
                <a:spcPts val="0"/>
              </a:spcAft>
              <a:buClr>
                <a:schemeClr val="dk1"/>
              </a:buClr>
              <a:buSzPts val="2800"/>
              <a:buChar char="–"/>
            </a:pPr>
            <a:r>
              <a:rPr lang="en-US"/>
              <a:t>The LLC (</a:t>
            </a:r>
            <a:r>
              <a:rPr lang="en-US" u="sng"/>
              <a:t>Logical Link Control</a:t>
            </a:r>
            <a:r>
              <a:rPr lang="en-US"/>
              <a:t>) sub-layer: starts to interpret the signal as data, includes timing (synchronization) and error checking.</a:t>
            </a:r>
            <a:endParaRPr/>
          </a:p>
          <a:p>
            <a:pPr indent="-139700" lvl="0" marL="342900" rtl="0" algn="l">
              <a:lnSpc>
                <a:spcPct val="95000"/>
              </a:lnSpc>
              <a:spcBef>
                <a:spcPts val="640"/>
              </a:spcBef>
              <a:spcAft>
                <a:spcPts val="0"/>
              </a:spcAft>
              <a:buClr>
                <a:schemeClr val="dk1"/>
              </a:buClr>
              <a:buSzPts val="3200"/>
              <a:buNone/>
            </a:pPr>
            <a:r>
              <a:t/>
            </a:r>
            <a:endParaRPr/>
          </a:p>
        </p:txBody>
      </p:sp>
      <p:pic>
        <p:nvPicPr>
          <p:cNvPr descr="download.png" id="2130" name="Google Shape;2130;p18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36" name="Google Shape;2136;p184"/>
          <p:cNvSpPr txBox="1"/>
          <p:nvPr>
            <p:ph type="title"/>
          </p:nvPr>
        </p:nvSpPr>
        <p:spPr>
          <a:xfrm>
            <a:off x="304800" y="0"/>
            <a:ext cx="58674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Network Layer</a:t>
            </a:r>
            <a:endParaRPr/>
          </a:p>
        </p:txBody>
      </p:sp>
      <p:sp>
        <p:nvSpPr>
          <p:cNvPr id="2137" name="Google Shape;2137;p184"/>
          <p:cNvSpPr txBox="1"/>
          <p:nvPr>
            <p:ph idx="1" type="body"/>
          </p:nvPr>
        </p:nvSpPr>
        <p:spPr>
          <a:xfrm>
            <a:off x="304800" y="990600"/>
            <a:ext cx="8250238" cy="5638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3200"/>
              <a:buChar char="•"/>
            </a:pPr>
            <a:r>
              <a:rPr lang="en-US"/>
              <a:t>The router acted at this layer. </a:t>
            </a:r>
            <a:endParaRPr/>
          </a:p>
          <a:p>
            <a:pPr indent="-342900" lvl="0" marL="342900" rtl="0" algn="l">
              <a:lnSpc>
                <a:spcPct val="80000"/>
              </a:lnSpc>
              <a:spcBef>
                <a:spcPts val="640"/>
              </a:spcBef>
              <a:spcAft>
                <a:spcPts val="0"/>
              </a:spcAft>
              <a:buClr>
                <a:schemeClr val="dk1"/>
              </a:buClr>
              <a:buSzPts val="3200"/>
              <a:buChar char="•"/>
            </a:pPr>
            <a:r>
              <a:rPr lang="en-US"/>
              <a:t>One of the main functions of the layer is routing. Store and forward are network layer functions. </a:t>
            </a:r>
            <a:endParaRPr/>
          </a:p>
          <a:p>
            <a:pPr indent="-342900" lvl="0" marL="342900" rtl="0" algn="l">
              <a:lnSpc>
                <a:spcPct val="80000"/>
              </a:lnSpc>
              <a:spcBef>
                <a:spcPts val="640"/>
              </a:spcBef>
              <a:spcAft>
                <a:spcPts val="0"/>
              </a:spcAft>
              <a:buClr>
                <a:schemeClr val="dk1"/>
              </a:buClr>
              <a:buSzPts val="3200"/>
              <a:buChar char="•"/>
            </a:pPr>
            <a:r>
              <a:rPr lang="en-US"/>
              <a:t>In a connection-oriented scheme, the virtual circuit is established at the network layer. </a:t>
            </a:r>
            <a:endParaRPr/>
          </a:p>
          <a:p>
            <a:pPr indent="-342900" lvl="0" marL="342900" rtl="0" algn="l">
              <a:lnSpc>
                <a:spcPct val="80000"/>
              </a:lnSpc>
              <a:spcBef>
                <a:spcPts val="640"/>
              </a:spcBef>
              <a:spcAft>
                <a:spcPts val="0"/>
              </a:spcAft>
              <a:buClr>
                <a:schemeClr val="dk1"/>
              </a:buClr>
              <a:buSzPts val="3200"/>
              <a:buChar char="•"/>
            </a:pPr>
            <a:r>
              <a:rPr lang="en-US"/>
              <a:t>Building the routing tables, troubleshooting the routing tables when there is a lot of traffic or if a connection goes down. </a:t>
            </a:r>
            <a:endParaRPr/>
          </a:p>
          <a:p>
            <a:pPr indent="-342900" lvl="0" marL="342900" rtl="0" algn="l">
              <a:lnSpc>
                <a:spcPct val="80000"/>
              </a:lnSpc>
              <a:spcBef>
                <a:spcPts val="640"/>
              </a:spcBef>
              <a:spcAft>
                <a:spcPts val="0"/>
              </a:spcAft>
              <a:buClr>
                <a:schemeClr val="dk1"/>
              </a:buClr>
              <a:buSzPts val="3200"/>
              <a:buChar char="•"/>
            </a:pPr>
            <a:r>
              <a:rPr lang="en-US"/>
              <a:t>The network layer also gathers related packets (packet sequencing). </a:t>
            </a:r>
            <a:endParaRPr/>
          </a:p>
        </p:txBody>
      </p:sp>
      <p:pic>
        <p:nvPicPr>
          <p:cNvPr descr="download.png" id="2138" name="Google Shape;2138;p18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34" name="Google Shape;334;p4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35" name="Google Shape;335;p41"/>
          <p:cNvSpPr txBox="1"/>
          <p:nvPr/>
        </p:nvSpPr>
        <p:spPr>
          <a:xfrm>
            <a:off x="152400" y="1295400"/>
            <a:ext cx="8991600" cy="5181600"/>
          </a:xfrm>
          <a:prstGeom prst="rect">
            <a:avLst/>
          </a:prstGeom>
          <a:noFill/>
          <a:ln>
            <a:noFill/>
          </a:ln>
        </p:spPr>
        <p:txBody>
          <a:bodyPr anchorCtr="0" anchor="t" bIns="45700" lIns="91425" spcFirstLastPara="1" rIns="91425" wrap="square" tIns="45700">
            <a:normAutofit lnSpcReduction="10000"/>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ALOHAnet</a:t>
            </a:r>
            <a:endParaRPr sz="28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Enabling communication over microwaves between the Hawaiian Islands.</a:t>
            </a:r>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NSFNET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Connection to supercomputing centers</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56kbps backbone, later 1,5Mbps and serving as the linkingbackbonebetween regional networks</a:t>
            </a:r>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CSNET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Linking researchers without access to the ARPAnet</a:t>
            </a:r>
            <a:endParaRPr b="0" i="0" sz="2800" u="none" cap="none" strike="noStrike">
              <a:solidFill>
                <a:srgbClr val="000000"/>
              </a:solidFill>
              <a:latin typeface="Calibri"/>
              <a:ea typeface="Calibri"/>
              <a:cs typeface="Calibri"/>
              <a:sym typeface="Calibri"/>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BITNET</a:t>
            </a:r>
            <a:endParaRPr/>
          </a:p>
          <a:p>
            <a:pPr indent="0" lvl="1" marL="45720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University e-mail and file sharing</a:t>
            </a:r>
            <a:endParaRPr b="0" i="0" sz="2800" u="none" cap="none" strike="noStrike">
              <a:solidFill>
                <a:srgbClr val="000000"/>
              </a:solidFill>
              <a:latin typeface="Calibri"/>
              <a:ea typeface="Calibri"/>
              <a:cs typeface="Calibri"/>
              <a:sym typeface="Calibri"/>
            </a:endParaRPr>
          </a:p>
          <a:p>
            <a:pPr indent="-177800" lvl="0" marL="0" marR="0" rtl="0" algn="l">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 </a:t>
            </a:r>
            <a:r>
              <a:rPr lang="en-US" sz="2800">
                <a:solidFill>
                  <a:schemeClr val="dk1"/>
                </a:solidFill>
                <a:latin typeface="Calibri"/>
                <a:ea typeface="Calibri"/>
                <a:cs typeface="Calibri"/>
                <a:sym typeface="Calibri"/>
              </a:rPr>
              <a:t>TCP/IP replacing NCP as the standard hostprotocol for ARPAnet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44" name="Google Shape;2144;p185"/>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Transport Layer</a:t>
            </a:r>
            <a:endParaRPr/>
          </a:p>
        </p:txBody>
      </p:sp>
      <p:sp>
        <p:nvSpPr>
          <p:cNvPr id="2145" name="Google Shape;2145;p185"/>
          <p:cNvSpPr txBox="1"/>
          <p:nvPr>
            <p:ph idx="1" type="body"/>
          </p:nvPr>
        </p:nvSpPr>
        <p:spPr>
          <a:xfrm>
            <a:off x="152400" y="990600"/>
            <a:ext cx="8763000" cy="5638800"/>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0"/>
              </a:spcBef>
              <a:spcAft>
                <a:spcPts val="0"/>
              </a:spcAft>
              <a:buClr>
                <a:schemeClr val="dk1"/>
              </a:buClr>
              <a:buSzPts val="2600"/>
              <a:buChar char="•"/>
            </a:pPr>
            <a:r>
              <a:rPr lang="en-US" sz="2600"/>
              <a:t>As stated before, Layer 4 is the dividing line between inter-computer transactions and intra-computer transactions.  </a:t>
            </a:r>
            <a:endParaRPr/>
          </a:p>
          <a:p>
            <a:pPr indent="-342900" lvl="0" marL="342900" rtl="0" algn="l">
              <a:lnSpc>
                <a:spcPct val="95000"/>
              </a:lnSpc>
              <a:spcBef>
                <a:spcPts val="520"/>
              </a:spcBef>
              <a:spcAft>
                <a:spcPts val="0"/>
              </a:spcAft>
              <a:buClr>
                <a:schemeClr val="dk1"/>
              </a:buClr>
              <a:buSzPts val="2600"/>
              <a:buChar char="•"/>
            </a:pPr>
            <a:r>
              <a:rPr lang="en-US" sz="2600"/>
              <a:t>Layer 4 manages </a:t>
            </a:r>
            <a:r>
              <a:rPr lang="en-US" sz="2600" u="sng"/>
              <a:t>end-to-end verification</a:t>
            </a:r>
            <a:r>
              <a:rPr lang="en-US" sz="2600"/>
              <a:t>.  </a:t>
            </a:r>
            <a:endParaRPr/>
          </a:p>
          <a:p>
            <a:pPr indent="-285750" lvl="1" marL="742950" rtl="0" algn="l">
              <a:lnSpc>
                <a:spcPct val="95000"/>
              </a:lnSpc>
              <a:spcBef>
                <a:spcPts val="440"/>
              </a:spcBef>
              <a:spcAft>
                <a:spcPts val="0"/>
              </a:spcAft>
              <a:buClr>
                <a:schemeClr val="dk1"/>
              </a:buClr>
              <a:buSzPts val="2200"/>
              <a:buChar char="–"/>
            </a:pPr>
            <a:r>
              <a:rPr lang="en-US" sz="2200"/>
              <a:t>The lower layers make a </a:t>
            </a:r>
            <a:r>
              <a:rPr lang="en-US" sz="2200">
                <a:latin typeface="Times New Roman"/>
                <a:ea typeface="Times New Roman"/>
                <a:cs typeface="Times New Roman"/>
                <a:sym typeface="Times New Roman"/>
              </a:rPr>
              <a:t>“</a:t>
            </a:r>
            <a:r>
              <a:rPr lang="en-US" sz="2200"/>
              <a:t>best effort</a:t>
            </a:r>
            <a:r>
              <a:rPr lang="en-US" sz="2200">
                <a:latin typeface="Times New Roman"/>
                <a:ea typeface="Times New Roman"/>
                <a:cs typeface="Times New Roman"/>
                <a:sym typeface="Times New Roman"/>
              </a:rPr>
              <a:t>”</a:t>
            </a:r>
            <a:r>
              <a:rPr lang="en-US" sz="2200"/>
              <a:t> but if data is lost so be it. Layer 4 must ensure that the information was received intact.   </a:t>
            </a:r>
            <a:endParaRPr/>
          </a:p>
          <a:p>
            <a:pPr indent="-342900" lvl="0" marL="342900" rtl="0" algn="l">
              <a:lnSpc>
                <a:spcPct val="95000"/>
              </a:lnSpc>
              <a:spcBef>
                <a:spcPts val="520"/>
              </a:spcBef>
              <a:spcAft>
                <a:spcPts val="0"/>
              </a:spcAft>
              <a:buClr>
                <a:schemeClr val="dk1"/>
              </a:buClr>
              <a:buSzPts val="2600"/>
              <a:buChar char="•"/>
            </a:pPr>
            <a:r>
              <a:rPr lang="en-US" sz="2600">
                <a:latin typeface="Calibri"/>
                <a:ea typeface="Calibri"/>
                <a:cs typeface="Calibri"/>
                <a:sym typeface="Calibri"/>
              </a:rPr>
              <a:t>It does a higher-order error-checking. </a:t>
            </a:r>
            <a:endParaRPr/>
          </a:p>
          <a:p>
            <a:pPr indent="-342900" lvl="0" marL="342900" rtl="0" algn="l">
              <a:lnSpc>
                <a:spcPct val="95000"/>
              </a:lnSpc>
              <a:spcBef>
                <a:spcPts val="520"/>
              </a:spcBef>
              <a:spcAft>
                <a:spcPts val="0"/>
              </a:spcAft>
              <a:buClr>
                <a:schemeClr val="dk1"/>
              </a:buClr>
              <a:buSzPts val="2600"/>
              <a:buChar char="•"/>
            </a:pPr>
            <a:r>
              <a:rPr lang="en-US" sz="2600">
                <a:latin typeface="Calibri"/>
                <a:ea typeface="Calibri"/>
                <a:cs typeface="Calibri"/>
                <a:sym typeface="Calibri"/>
              </a:rPr>
              <a:t>The transfer should be “transparent.”  The higher layers do not know the data came from another computer.   </a:t>
            </a:r>
            <a:endParaRPr sz="2600">
              <a:latin typeface="Calibri"/>
              <a:ea typeface="Calibri"/>
              <a:cs typeface="Calibri"/>
              <a:sym typeface="Calibri"/>
            </a:endParaRPr>
          </a:p>
          <a:p>
            <a:pPr indent="-342900" lvl="0" marL="342900" rtl="0" algn="l">
              <a:spcBef>
                <a:spcPts val="520"/>
              </a:spcBef>
              <a:spcAft>
                <a:spcPts val="0"/>
              </a:spcAft>
              <a:buClr>
                <a:schemeClr val="dk1"/>
              </a:buClr>
              <a:buSzPts val="2600"/>
              <a:buChar char="•"/>
            </a:pPr>
            <a:r>
              <a:rPr lang="en-US" sz="2600">
                <a:latin typeface="Calibri"/>
                <a:ea typeface="Calibri"/>
                <a:cs typeface="Calibri"/>
                <a:sym typeface="Calibri"/>
              </a:rPr>
              <a:t>At a node Layer 3 collects associated packets if one was dropped it may throw them all away. </a:t>
            </a:r>
            <a:endParaRPr/>
          </a:p>
          <a:p>
            <a:pPr indent="-342900" lvl="0" marL="342900" rtl="0" algn="l">
              <a:spcBef>
                <a:spcPts val="520"/>
              </a:spcBef>
              <a:spcAft>
                <a:spcPts val="0"/>
              </a:spcAft>
              <a:buClr>
                <a:schemeClr val="dk1"/>
              </a:buClr>
              <a:buSzPts val="2600"/>
              <a:buChar char="•"/>
            </a:pPr>
            <a:r>
              <a:rPr lang="en-US" sz="2600">
                <a:latin typeface="Calibri"/>
                <a:ea typeface="Calibri"/>
                <a:cs typeface="Calibri"/>
                <a:sym typeface="Calibri"/>
              </a:rPr>
              <a:t>It is the responsibility of the source’s Layer 4 to look for some acknowledgement that all packets arrived.  If no acknowledgment is received, it should retransmit</a:t>
            </a:r>
            <a:endParaRPr sz="2600">
              <a:latin typeface="Calibri"/>
              <a:ea typeface="Calibri"/>
              <a:cs typeface="Calibri"/>
              <a:sym typeface="Calibri"/>
            </a:endParaRPr>
          </a:p>
        </p:txBody>
      </p:sp>
      <p:pic>
        <p:nvPicPr>
          <p:cNvPr descr="download.png" id="2146" name="Google Shape;2146;p18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52" name="Google Shape;2152;p186"/>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Session Layer</a:t>
            </a:r>
            <a:endParaRPr/>
          </a:p>
        </p:txBody>
      </p:sp>
      <p:sp>
        <p:nvSpPr>
          <p:cNvPr id="2153" name="Google Shape;2153;p186"/>
          <p:cNvSpPr txBox="1"/>
          <p:nvPr>
            <p:ph idx="1" type="body"/>
          </p:nvPr>
        </p:nvSpPr>
        <p:spPr>
          <a:xfrm>
            <a:off x="0" y="1371600"/>
            <a:ext cx="8763000" cy="3962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Recall when discussing connection-oriented schemes, we mentioned the idea of a “session.”</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It is an agreement between a source and destination to communicate. </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This layer establishes, manages and terminates sessions between applications (they could be on the same computer or on different computers).  </a:t>
            </a:r>
            <a:endParaRPr>
              <a:latin typeface="Calibri"/>
              <a:ea typeface="Calibri"/>
              <a:cs typeface="Calibri"/>
              <a:sym typeface="Calibri"/>
            </a:endParaRPr>
          </a:p>
          <a:p>
            <a:pPr indent="-177800" lvl="0" marL="342900" rtl="0" algn="l">
              <a:lnSpc>
                <a:spcPct val="95000"/>
              </a:lnSpc>
              <a:spcBef>
                <a:spcPts val="520"/>
              </a:spcBef>
              <a:spcAft>
                <a:spcPts val="0"/>
              </a:spcAft>
              <a:buClr>
                <a:schemeClr val="dk1"/>
              </a:buClr>
              <a:buSzPts val="2600"/>
              <a:buNone/>
            </a:pPr>
            <a:r>
              <a:t/>
            </a:r>
            <a:endParaRPr sz="2600">
              <a:latin typeface="Calibri"/>
              <a:ea typeface="Calibri"/>
              <a:cs typeface="Calibri"/>
              <a:sym typeface="Calibri"/>
            </a:endParaRPr>
          </a:p>
        </p:txBody>
      </p:sp>
      <p:pic>
        <p:nvPicPr>
          <p:cNvPr descr="download.png" id="2154" name="Google Shape;2154;p18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60" name="Google Shape;2160;p187"/>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Presentation Layer</a:t>
            </a:r>
            <a:endParaRPr/>
          </a:p>
        </p:txBody>
      </p:sp>
      <p:sp>
        <p:nvSpPr>
          <p:cNvPr id="2161" name="Google Shape;2161;p187"/>
          <p:cNvSpPr txBox="1"/>
          <p:nvPr>
            <p:ph idx="1" type="body"/>
          </p:nvPr>
        </p:nvSpPr>
        <p:spPr>
          <a:xfrm>
            <a:off x="228600" y="1371600"/>
            <a:ext cx="8763000" cy="5029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5000"/>
              </a:lnSpc>
              <a:spcBef>
                <a:spcPts val="0"/>
              </a:spcBef>
              <a:spcAft>
                <a:spcPts val="0"/>
              </a:spcAft>
              <a:buClr>
                <a:schemeClr val="dk1"/>
              </a:buClr>
              <a:buSzPts val="3200"/>
              <a:buChar char="•"/>
            </a:pPr>
            <a:r>
              <a:rPr lang="en-US"/>
              <a:t>This layer provides independence from differences in data representation (e.g., encryption) by translating from application to network format, and vice versa. </a:t>
            </a:r>
            <a:endParaRPr/>
          </a:p>
          <a:p>
            <a:pPr indent="-342900" lvl="0" marL="342900" rtl="0" algn="l">
              <a:lnSpc>
                <a:spcPct val="95000"/>
              </a:lnSpc>
              <a:spcBef>
                <a:spcPts val="640"/>
              </a:spcBef>
              <a:spcAft>
                <a:spcPts val="0"/>
              </a:spcAft>
              <a:buClr>
                <a:schemeClr val="dk1"/>
              </a:buClr>
              <a:buSzPts val="3200"/>
              <a:buChar char="•"/>
            </a:pPr>
            <a:r>
              <a:rPr lang="en-US"/>
              <a:t>The presentation layer works to transform data into the form that the application layer can accept. </a:t>
            </a:r>
            <a:endParaRPr/>
          </a:p>
          <a:p>
            <a:pPr indent="-342900" lvl="0" marL="342900" rtl="0" algn="l">
              <a:lnSpc>
                <a:spcPct val="95000"/>
              </a:lnSpc>
              <a:spcBef>
                <a:spcPts val="640"/>
              </a:spcBef>
              <a:spcAft>
                <a:spcPts val="0"/>
              </a:spcAft>
              <a:buClr>
                <a:schemeClr val="dk1"/>
              </a:buClr>
              <a:buSzPts val="3200"/>
              <a:buChar char="•"/>
            </a:pPr>
            <a:r>
              <a:rPr lang="en-US"/>
              <a:t>This layer formats and encrypts data to be sent across a network, providing freedom from compatibility problems. It is sometimes called the </a:t>
            </a:r>
            <a:r>
              <a:rPr lang="en-US">
                <a:latin typeface="Times New Roman"/>
                <a:ea typeface="Times New Roman"/>
                <a:cs typeface="Times New Roman"/>
                <a:sym typeface="Times New Roman"/>
              </a:rPr>
              <a:t>“</a:t>
            </a:r>
            <a:r>
              <a:rPr lang="en-US"/>
              <a:t>syntax layer.</a:t>
            </a:r>
            <a:r>
              <a:rPr lang="en-US">
                <a:latin typeface="Times New Roman"/>
                <a:ea typeface="Times New Roman"/>
                <a:cs typeface="Times New Roman"/>
                <a:sym typeface="Times New Roman"/>
              </a:rPr>
              <a:t>”</a:t>
            </a:r>
            <a:endParaRPr/>
          </a:p>
          <a:p>
            <a:pPr indent="-139700" lvl="0" marL="342900" rtl="0" algn="l">
              <a:spcBef>
                <a:spcPts val="640"/>
              </a:spcBef>
              <a:spcAft>
                <a:spcPts val="0"/>
              </a:spcAft>
              <a:buClr>
                <a:schemeClr val="dk1"/>
              </a:buClr>
              <a:buSzPts val="3200"/>
              <a:buNone/>
            </a:pPr>
            <a:r>
              <a:t/>
            </a:r>
            <a:endParaRPr>
              <a:latin typeface="Calibri"/>
              <a:ea typeface="Calibri"/>
              <a:cs typeface="Calibri"/>
              <a:sym typeface="Calibri"/>
            </a:endParaRPr>
          </a:p>
          <a:p>
            <a:pPr indent="-177800" lvl="0" marL="342900" rtl="0" algn="l">
              <a:lnSpc>
                <a:spcPct val="95000"/>
              </a:lnSpc>
              <a:spcBef>
                <a:spcPts val="520"/>
              </a:spcBef>
              <a:spcAft>
                <a:spcPts val="0"/>
              </a:spcAft>
              <a:buClr>
                <a:schemeClr val="dk1"/>
              </a:buClr>
              <a:buSzPts val="2600"/>
              <a:buNone/>
            </a:pPr>
            <a:r>
              <a:t/>
            </a:r>
            <a:endParaRPr sz="2600">
              <a:latin typeface="Calibri"/>
              <a:ea typeface="Calibri"/>
              <a:cs typeface="Calibri"/>
              <a:sym typeface="Calibri"/>
            </a:endParaRPr>
          </a:p>
        </p:txBody>
      </p:sp>
      <p:pic>
        <p:nvPicPr>
          <p:cNvPr descr="download.png" id="2162" name="Google Shape;2162;p18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68" name="Google Shape;2168;p188"/>
          <p:cNvSpPr txBox="1"/>
          <p:nvPr>
            <p:ph type="title"/>
          </p:nvPr>
        </p:nvSpPr>
        <p:spPr>
          <a:xfrm>
            <a:off x="381000" y="0"/>
            <a:ext cx="56388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Application Layer</a:t>
            </a:r>
            <a:endParaRPr/>
          </a:p>
        </p:txBody>
      </p:sp>
      <p:sp>
        <p:nvSpPr>
          <p:cNvPr id="2169" name="Google Shape;2169;p188"/>
          <p:cNvSpPr txBox="1"/>
          <p:nvPr>
            <p:ph idx="1" type="body"/>
          </p:nvPr>
        </p:nvSpPr>
        <p:spPr>
          <a:xfrm>
            <a:off x="152400" y="990600"/>
            <a:ext cx="8763000" cy="5638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This layer supports application and end-user processes. </a:t>
            </a:r>
            <a:endParaRPr/>
          </a:p>
          <a:p>
            <a:pPr indent="-342900" lvl="0" marL="342900" rtl="0" algn="l">
              <a:spcBef>
                <a:spcPts val="592"/>
              </a:spcBef>
              <a:spcAft>
                <a:spcPts val="0"/>
              </a:spcAft>
              <a:buClr>
                <a:schemeClr val="dk1"/>
              </a:buClr>
              <a:buSzPct val="100000"/>
              <a:buChar char="•"/>
            </a:pPr>
            <a:r>
              <a:rPr lang="en-US"/>
              <a:t>Communication partners are identified, quality of service is identified, user authentication and privacy are considered, and any constraints on data syntax are identified</a:t>
            </a:r>
            <a:endParaRPr/>
          </a:p>
          <a:p>
            <a:pPr indent="-342900" lvl="0" marL="342900" rtl="0" algn="l">
              <a:spcBef>
                <a:spcPts val="592"/>
              </a:spcBef>
              <a:spcAft>
                <a:spcPts val="0"/>
              </a:spcAft>
              <a:buClr>
                <a:schemeClr val="dk1"/>
              </a:buClr>
              <a:buSzPct val="100000"/>
              <a:buChar char="•"/>
            </a:pPr>
            <a:r>
              <a:rPr lang="en-US"/>
              <a:t>Everything at this layer is application-specific. This layer provides application services for file transfers, e-mail, and other network software services. Telnet and FTP are applications that exist entirely in the application level.</a:t>
            </a:r>
            <a:endParaRPr/>
          </a:p>
          <a:p>
            <a:pPr indent="-342900" lvl="0" marL="342900" rtl="0" algn="l">
              <a:spcBef>
                <a:spcPts val="592"/>
              </a:spcBef>
              <a:spcAft>
                <a:spcPts val="0"/>
              </a:spcAft>
              <a:buClr>
                <a:schemeClr val="dk1"/>
              </a:buClr>
              <a:buSzPct val="123076"/>
              <a:buChar char="•"/>
            </a:pPr>
            <a:r>
              <a:rPr lang="en-US"/>
              <a:t>These are </a:t>
            </a:r>
            <a:r>
              <a:rPr b="1" lang="en-US" u="sng"/>
              <a:t>not applications</a:t>
            </a:r>
            <a:r>
              <a:rPr lang="en-US"/>
              <a:t> (like Word and Excel) but </a:t>
            </a:r>
            <a:r>
              <a:rPr b="1" lang="en-US" u="sng"/>
              <a:t>services for</a:t>
            </a:r>
            <a:r>
              <a:rPr lang="en-US"/>
              <a:t> such </a:t>
            </a:r>
            <a:r>
              <a:rPr b="1" lang="en-US" u="sng"/>
              <a:t>applications</a:t>
            </a:r>
            <a:endParaRPr sz="2600">
              <a:latin typeface="Calibri"/>
              <a:ea typeface="Calibri"/>
              <a:cs typeface="Calibri"/>
              <a:sym typeface="Calibri"/>
            </a:endParaRPr>
          </a:p>
        </p:txBody>
      </p:sp>
      <p:pic>
        <p:nvPicPr>
          <p:cNvPr descr="download.png" id="2170" name="Google Shape;2170;p18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76" name="Google Shape;2176;p189"/>
          <p:cNvSpPr txBox="1"/>
          <p:nvPr>
            <p:ph type="title"/>
          </p:nvPr>
        </p:nvSpPr>
        <p:spPr>
          <a:xfrm>
            <a:off x="609600" y="457200"/>
            <a:ext cx="56388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Mnemonic</a:t>
            </a:r>
            <a:endParaRPr>
              <a:solidFill>
                <a:srgbClr val="FF0000"/>
              </a:solidFill>
            </a:endParaRPr>
          </a:p>
        </p:txBody>
      </p:sp>
      <p:sp>
        <p:nvSpPr>
          <p:cNvPr id="2177" name="Google Shape;2177;p189"/>
          <p:cNvSpPr txBox="1"/>
          <p:nvPr>
            <p:ph idx="1" type="body"/>
          </p:nvPr>
        </p:nvSpPr>
        <p:spPr>
          <a:xfrm>
            <a:off x="381000" y="1371600"/>
            <a:ext cx="8763000" cy="51816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 Please Do Not Throw Sausage Pizza Away</a:t>
            </a:r>
            <a:endParaRPr/>
          </a:p>
          <a:p>
            <a:pPr indent="-285750" lvl="1" marL="742950" rtl="0" algn="l">
              <a:lnSpc>
                <a:spcPct val="90000"/>
              </a:lnSpc>
              <a:spcBef>
                <a:spcPts val="640"/>
              </a:spcBef>
              <a:spcAft>
                <a:spcPts val="0"/>
              </a:spcAft>
              <a:buClr>
                <a:schemeClr val="dk1"/>
              </a:buClr>
              <a:buSzPts val="3200"/>
              <a:buChar char="–"/>
            </a:pPr>
            <a:r>
              <a:rPr b="1" lang="en-US" sz="3200" u="sng"/>
              <a:t>P</a:t>
            </a:r>
            <a:r>
              <a:rPr lang="en-US" sz="3200"/>
              <a:t>lease		→   Physical</a:t>
            </a:r>
            <a:endParaRPr/>
          </a:p>
          <a:p>
            <a:pPr indent="-285750" lvl="1" marL="742950" rtl="0" algn="l">
              <a:lnSpc>
                <a:spcPct val="90000"/>
              </a:lnSpc>
              <a:spcBef>
                <a:spcPts val="640"/>
              </a:spcBef>
              <a:spcAft>
                <a:spcPts val="0"/>
              </a:spcAft>
              <a:buClr>
                <a:schemeClr val="dk1"/>
              </a:buClr>
              <a:buSzPts val="3200"/>
              <a:buChar char="–"/>
            </a:pPr>
            <a:r>
              <a:rPr b="1" lang="en-US" sz="3200" u="sng"/>
              <a:t>D</a:t>
            </a:r>
            <a:r>
              <a:rPr lang="en-US" sz="3200"/>
              <a:t>o          	→   Data Link</a:t>
            </a:r>
            <a:endParaRPr/>
          </a:p>
          <a:p>
            <a:pPr indent="-285750" lvl="1" marL="742950" rtl="0" algn="l">
              <a:lnSpc>
                <a:spcPct val="90000"/>
              </a:lnSpc>
              <a:spcBef>
                <a:spcPts val="640"/>
              </a:spcBef>
              <a:spcAft>
                <a:spcPts val="0"/>
              </a:spcAft>
              <a:buClr>
                <a:schemeClr val="dk1"/>
              </a:buClr>
              <a:buSzPts val="3200"/>
              <a:buChar char="–"/>
            </a:pPr>
            <a:r>
              <a:rPr b="1" lang="en-US" sz="3200" u="sng"/>
              <a:t>N</a:t>
            </a:r>
            <a:r>
              <a:rPr lang="en-US" sz="3200"/>
              <a:t>ot         	→   Network</a:t>
            </a:r>
            <a:endParaRPr/>
          </a:p>
          <a:p>
            <a:pPr indent="-285750" lvl="1" marL="742950" rtl="0" algn="l">
              <a:lnSpc>
                <a:spcPct val="90000"/>
              </a:lnSpc>
              <a:spcBef>
                <a:spcPts val="640"/>
              </a:spcBef>
              <a:spcAft>
                <a:spcPts val="0"/>
              </a:spcAft>
              <a:buClr>
                <a:schemeClr val="dk1"/>
              </a:buClr>
              <a:buSzPts val="3200"/>
              <a:buChar char="–"/>
            </a:pPr>
            <a:r>
              <a:rPr b="1" lang="en-US" sz="3200" u="sng"/>
              <a:t>T</a:t>
            </a:r>
            <a:r>
              <a:rPr lang="en-US" sz="3200"/>
              <a:t>hrow     	→   Transport</a:t>
            </a:r>
            <a:endParaRPr/>
          </a:p>
          <a:p>
            <a:pPr indent="-285750" lvl="1" marL="742950" rtl="0" algn="l">
              <a:lnSpc>
                <a:spcPct val="90000"/>
              </a:lnSpc>
              <a:spcBef>
                <a:spcPts val="640"/>
              </a:spcBef>
              <a:spcAft>
                <a:spcPts val="0"/>
              </a:spcAft>
              <a:buClr>
                <a:schemeClr val="dk1"/>
              </a:buClr>
              <a:buSzPts val="3200"/>
              <a:buChar char="–"/>
            </a:pPr>
            <a:r>
              <a:rPr b="1" lang="en-US" sz="3200" u="sng"/>
              <a:t>S</a:t>
            </a:r>
            <a:r>
              <a:rPr lang="en-US" sz="3200"/>
              <a:t>ausage  	→   Session</a:t>
            </a:r>
            <a:endParaRPr/>
          </a:p>
          <a:p>
            <a:pPr indent="-285750" lvl="1" marL="742950" rtl="0" algn="l">
              <a:lnSpc>
                <a:spcPct val="90000"/>
              </a:lnSpc>
              <a:spcBef>
                <a:spcPts val="640"/>
              </a:spcBef>
              <a:spcAft>
                <a:spcPts val="0"/>
              </a:spcAft>
              <a:buClr>
                <a:schemeClr val="dk1"/>
              </a:buClr>
              <a:buSzPts val="3200"/>
              <a:buChar char="–"/>
            </a:pPr>
            <a:r>
              <a:rPr b="1" lang="en-US" sz="3200" u="sng"/>
              <a:t>P</a:t>
            </a:r>
            <a:r>
              <a:rPr lang="en-US" sz="3200"/>
              <a:t>izza      	→   Presentation</a:t>
            </a:r>
            <a:endParaRPr/>
          </a:p>
          <a:p>
            <a:pPr indent="-285750" lvl="1" marL="742950" rtl="0" algn="l">
              <a:lnSpc>
                <a:spcPct val="90000"/>
              </a:lnSpc>
              <a:spcBef>
                <a:spcPts val="640"/>
              </a:spcBef>
              <a:spcAft>
                <a:spcPts val="0"/>
              </a:spcAft>
              <a:buClr>
                <a:schemeClr val="dk1"/>
              </a:buClr>
              <a:buSzPts val="3200"/>
              <a:buChar char="–"/>
            </a:pPr>
            <a:r>
              <a:rPr b="1" lang="en-US" sz="3200" u="sng"/>
              <a:t>A</a:t>
            </a:r>
            <a:r>
              <a:rPr lang="en-US" sz="3200"/>
              <a:t>way      	→   Application</a:t>
            </a:r>
            <a:endParaRPr/>
          </a:p>
          <a:p>
            <a:pPr indent="-177800" lvl="0" marL="342900" rtl="0" algn="l">
              <a:spcBef>
                <a:spcPts val="520"/>
              </a:spcBef>
              <a:spcAft>
                <a:spcPts val="0"/>
              </a:spcAft>
              <a:buClr>
                <a:schemeClr val="dk1"/>
              </a:buClr>
              <a:buSzPts val="2600"/>
              <a:buNone/>
            </a:pPr>
            <a:r>
              <a:t/>
            </a:r>
            <a:endParaRPr sz="2600">
              <a:latin typeface="Calibri"/>
              <a:ea typeface="Calibri"/>
              <a:cs typeface="Calibri"/>
              <a:sym typeface="Calibri"/>
            </a:endParaRPr>
          </a:p>
        </p:txBody>
      </p:sp>
      <p:pic>
        <p:nvPicPr>
          <p:cNvPr descr="download.png" id="2178" name="Google Shape;2178;p18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84" name="Google Shape;2184;p190"/>
          <p:cNvSpPr txBox="1"/>
          <p:nvPr>
            <p:ph type="title"/>
          </p:nvPr>
        </p:nvSpPr>
        <p:spPr>
          <a:xfrm>
            <a:off x="457200" y="274638"/>
            <a:ext cx="6096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Session 6</a:t>
            </a:r>
            <a:endParaRPr/>
          </a:p>
        </p:txBody>
      </p:sp>
      <p:sp>
        <p:nvSpPr>
          <p:cNvPr id="2185" name="Google Shape;2185;p1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TCP/IP  Protocol suite </a:t>
            </a:r>
            <a:endParaRPr/>
          </a:p>
          <a:p>
            <a:pPr indent="-342900" lvl="0" marL="342900" rtl="0" algn="l">
              <a:spcBef>
                <a:spcPts val="640"/>
              </a:spcBef>
              <a:spcAft>
                <a:spcPts val="0"/>
              </a:spcAft>
              <a:buClr>
                <a:schemeClr val="dk1"/>
              </a:buClr>
              <a:buSzPts val="3200"/>
              <a:buChar char="•"/>
            </a:pPr>
            <a:r>
              <a:rPr lang="en-US"/>
              <a:t>Comparison between OSI and TCP</a:t>
            </a:r>
            <a:endParaRPr/>
          </a:p>
          <a:p>
            <a:pPr indent="-342900" lvl="0" marL="342900" rtl="0" algn="l">
              <a:spcBef>
                <a:spcPts val="640"/>
              </a:spcBef>
              <a:spcAft>
                <a:spcPts val="0"/>
              </a:spcAft>
              <a:buClr>
                <a:schemeClr val="dk1"/>
              </a:buClr>
              <a:buSzPts val="3200"/>
              <a:buChar char="•"/>
            </a:pPr>
            <a:r>
              <a:rPr lang="en-US"/>
              <a:t>Introduction to link layer protocols.- Noiseless  Channel and Noisy Channel</a:t>
            </a:r>
            <a:endParaRPr/>
          </a:p>
          <a:p>
            <a:pPr indent="-342900" lvl="0" marL="342900" rtl="0" algn="l">
              <a:spcBef>
                <a:spcPts val="640"/>
              </a:spcBef>
              <a:spcAft>
                <a:spcPts val="0"/>
              </a:spcAft>
              <a:buClr>
                <a:schemeClr val="dk1"/>
              </a:buClr>
              <a:buSzPts val="3200"/>
              <a:buChar char="•"/>
            </a:pPr>
            <a:r>
              <a:rPr lang="en-US"/>
              <a:t>Addressing</a:t>
            </a:r>
            <a:endParaRPr/>
          </a:p>
          <a:p>
            <a:pPr indent="-139700" lvl="0" marL="342900" rtl="0" algn="l">
              <a:spcBef>
                <a:spcPts val="640"/>
              </a:spcBef>
              <a:spcAft>
                <a:spcPts val="0"/>
              </a:spcAft>
              <a:buClr>
                <a:schemeClr val="dk1"/>
              </a:buClr>
              <a:buSzPts val="3200"/>
              <a:buNone/>
            </a:pPr>
            <a:r>
              <a:t/>
            </a:r>
            <a:endParaRPr/>
          </a:p>
        </p:txBody>
      </p:sp>
      <p:pic>
        <p:nvPicPr>
          <p:cNvPr descr="download.png" id="2186" name="Google Shape;2186;p19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192" name="Google Shape;2192;p191"/>
          <p:cNvSpPr txBox="1"/>
          <p:nvPr>
            <p:ph type="title"/>
          </p:nvPr>
        </p:nvSpPr>
        <p:spPr>
          <a:xfrm>
            <a:off x="457200" y="274638"/>
            <a:ext cx="594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TCP/IP Protocol Suite</a:t>
            </a:r>
            <a:endParaRPr/>
          </a:p>
        </p:txBody>
      </p:sp>
      <p:sp>
        <p:nvSpPr>
          <p:cNvPr id="2193" name="Google Shape;2193;p1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Most widely used interoperable network protocol architecture</a:t>
            </a:r>
            <a:endParaRPr/>
          </a:p>
          <a:p>
            <a:pPr indent="-342900" lvl="0" marL="342900" rtl="0" algn="l">
              <a:spcBef>
                <a:spcPts val="592"/>
              </a:spcBef>
              <a:spcAft>
                <a:spcPts val="0"/>
              </a:spcAft>
              <a:buClr>
                <a:schemeClr val="dk1"/>
              </a:buClr>
              <a:buSzPct val="100000"/>
              <a:buChar char="•"/>
            </a:pPr>
            <a:r>
              <a:rPr lang="en-US"/>
              <a:t>Specified and extensively used before OSI</a:t>
            </a:r>
            <a:endParaRPr/>
          </a:p>
          <a:p>
            <a:pPr indent="-285750" lvl="1" marL="742950" rtl="0" algn="l">
              <a:spcBef>
                <a:spcPts val="518"/>
              </a:spcBef>
              <a:spcAft>
                <a:spcPts val="0"/>
              </a:spcAft>
              <a:buClr>
                <a:schemeClr val="dk1"/>
              </a:buClr>
              <a:buSzPct val="100000"/>
              <a:buChar char="–"/>
            </a:pPr>
            <a:r>
              <a:rPr lang="en-US"/>
              <a:t>OSI was slow to take place in the market</a:t>
            </a:r>
            <a:endParaRPr/>
          </a:p>
          <a:p>
            <a:pPr indent="-342900" lvl="0" marL="342900" rtl="0" algn="l">
              <a:spcBef>
                <a:spcPts val="592"/>
              </a:spcBef>
              <a:spcAft>
                <a:spcPts val="0"/>
              </a:spcAft>
              <a:buClr>
                <a:schemeClr val="dk1"/>
              </a:buClr>
              <a:buSzPct val="100000"/>
              <a:buChar char="•"/>
            </a:pPr>
            <a:r>
              <a:rPr lang="en-US"/>
              <a:t>Funded by the US Defense Advanced Research Project Agency (DARPA) for its packet switched network (ARPANET)</a:t>
            </a:r>
            <a:endParaRPr/>
          </a:p>
          <a:p>
            <a:pPr indent="-285750" lvl="1" marL="742950" rtl="0" algn="l">
              <a:spcBef>
                <a:spcPts val="518"/>
              </a:spcBef>
              <a:spcAft>
                <a:spcPts val="0"/>
              </a:spcAft>
              <a:buClr>
                <a:schemeClr val="dk1"/>
              </a:buClr>
              <a:buSzPct val="100000"/>
              <a:buChar char="–"/>
            </a:pPr>
            <a:r>
              <a:rPr lang="en-US"/>
              <a:t>DoD (Department of Defense) automatically created an enormous market for TCP/IP</a:t>
            </a:r>
            <a:endParaRPr/>
          </a:p>
          <a:p>
            <a:pPr indent="-342900" lvl="0" marL="342900" rtl="0" algn="l">
              <a:spcBef>
                <a:spcPts val="592"/>
              </a:spcBef>
              <a:spcAft>
                <a:spcPts val="0"/>
              </a:spcAft>
              <a:buClr>
                <a:schemeClr val="dk1"/>
              </a:buClr>
              <a:buSzPct val="100000"/>
              <a:buChar char="•"/>
            </a:pPr>
            <a:r>
              <a:rPr lang="en-US"/>
              <a:t>Used by the Internet and WWW</a:t>
            </a:r>
            <a:endParaRPr/>
          </a:p>
        </p:txBody>
      </p:sp>
      <p:pic>
        <p:nvPicPr>
          <p:cNvPr descr="download.png" id="2194" name="Google Shape;2194;p19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00" name="Google Shape;2200;p192"/>
          <p:cNvSpPr txBox="1"/>
          <p:nvPr>
            <p:ph type="title"/>
          </p:nvPr>
        </p:nvSpPr>
        <p:spPr>
          <a:xfrm>
            <a:off x="381000" y="152400"/>
            <a:ext cx="5943600" cy="8683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TCP/IP Protocol Suite</a:t>
            </a:r>
            <a:endParaRPr/>
          </a:p>
        </p:txBody>
      </p:sp>
      <p:sp>
        <p:nvSpPr>
          <p:cNvPr id="2201" name="Google Shape;2201;p192"/>
          <p:cNvSpPr txBox="1"/>
          <p:nvPr>
            <p:ph idx="1" type="body"/>
          </p:nvPr>
        </p:nvSpPr>
        <p:spPr>
          <a:xfrm>
            <a:off x="457200" y="1371600"/>
            <a:ext cx="8229600" cy="5105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latin typeface="Arimo"/>
                <a:ea typeface="Arimo"/>
                <a:cs typeface="Arimo"/>
                <a:sym typeface="Arimo"/>
              </a:rPr>
              <a:t>The TCP/IP protocol suite was developed prior to the OSI model. Therefore, the layers in the TCP/IP protocol suite do not match exactly with those in the OSI model.</a:t>
            </a:r>
            <a:endParaRPr/>
          </a:p>
          <a:p>
            <a:pPr indent="-342900" lvl="0" marL="342900" rtl="0" algn="l">
              <a:spcBef>
                <a:spcPts val="640"/>
              </a:spcBef>
              <a:spcAft>
                <a:spcPts val="0"/>
              </a:spcAft>
              <a:buClr>
                <a:schemeClr val="dk1"/>
              </a:buClr>
              <a:buSzPts val="3200"/>
              <a:buChar char="•"/>
            </a:pPr>
            <a:r>
              <a:rPr lang="en-US">
                <a:latin typeface="Arimo"/>
                <a:ea typeface="Arimo"/>
                <a:cs typeface="Arimo"/>
                <a:sym typeface="Arimo"/>
              </a:rPr>
              <a:t>The original TCP/IP protocol suite was defined as four software layers built upon the hardware. </a:t>
            </a:r>
            <a:endParaRPr/>
          </a:p>
          <a:p>
            <a:pPr indent="-342900" lvl="0" marL="342900" rtl="0" algn="l">
              <a:spcBef>
                <a:spcPts val="640"/>
              </a:spcBef>
              <a:spcAft>
                <a:spcPts val="0"/>
              </a:spcAft>
              <a:buClr>
                <a:schemeClr val="dk1"/>
              </a:buClr>
              <a:buSzPts val="3200"/>
              <a:buChar char="•"/>
            </a:pPr>
            <a:r>
              <a:rPr lang="en-US">
                <a:latin typeface="Arimo"/>
                <a:ea typeface="Arimo"/>
                <a:cs typeface="Arimo"/>
                <a:sym typeface="Arimo"/>
              </a:rPr>
              <a:t>Today, however, TCP/IP is thought of as a five-layer model with the layers named similarly to the ones in the OSI model</a:t>
            </a:r>
            <a:endParaRPr/>
          </a:p>
        </p:txBody>
      </p:sp>
      <p:pic>
        <p:nvPicPr>
          <p:cNvPr descr="download.png" id="2202" name="Google Shape;2202;p19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08" name="Google Shape;2208;p193"/>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TCP/IP Protocol Suite</a:t>
            </a:r>
            <a:endParaRPr/>
          </a:p>
        </p:txBody>
      </p:sp>
      <p:sp>
        <p:nvSpPr>
          <p:cNvPr id="2209" name="Google Shape;2209;p193"/>
          <p:cNvSpPr txBox="1"/>
          <p:nvPr>
            <p:ph idx="1" type="body"/>
          </p:nvPr>
        </p:nvSpPr>
        <p:spPr>
          <a:xfrm>
            <a:off x="385763" y="1371600"/>
            <a:ext cx="835025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Char char="•"/>
            </a:pPr>
            <a:r>
              <a:rPr lang="en-US" sz="2400"/>
              <a:t>The  Layers used in the TCP/IP protocol</a:t>
            </a:r>
            <a:endParaRPr/>
          </a:p>
          <a:p>
            <a:pPr indent="-285750" lvl="1" marL="742950" rtl="0" algn="l">
              <a:lnSpc>
                <a:spcPct val="90000"/>
              </a:lnSpc>
              <a:spcBef>
                <a:spcPts val="480"/>
              </a:spcBef>
              <a:spcAft>
                <a:spcPts val="0"/>
              </a:spcAft>
              <a:buClr>
                <a:schemeClr val="dk1"/>
              </a:buClr>
              <a:buSzPts val="2400"/>
              <a:buChar char="–"/>
            </a:pPr>
            <a:r>
              <a:rPr lang="en-US" sz="2400"/>
              <a:t>Application layer</a:t>
            </a:r>
            <a:endParaRPr/>
          </a:p>
          <a:p>
            <a:pPr indent="-285750" lvl="1" marL="742950" rtl="0" algn="l">
              <a:lnSpc>
                <a:spcPct val="90000"/>
              </a:lnSpc>
              <a:spcBef>
                <a:spcPts val="480"/>
              </a:spcBef>
              <a:spcAft>
                <a:spcPts val="0"/>
              </a:spcAft>
              <a:buClr>
                <a:schemeClr val="dk1"/>
              </a:buClr>
              <a:buSzPts val="2400"/>
              <a:buChar char="–"/>
            </a:pPr>
            <a:r>
              <a:rPr lang="en-US" sz="2400"/>
              <a:t>Transport (host to host / end to end) layer</a:t>
            </a:r>
            <a:endParaRPr/>
          </a:p>
          <a:p>
            <a:pPr indent="-285750" lvl="1" marL="742950" rtl="0" algn="l">
              <a:lnSpc>
                <a:spcPct val="90000"/>
              </a:lnSpc>
              <a:spcBef>
                <a:spcPts val="480"/>
              </a:spcBef>
              <a:spcAft>
                <a:spcPts val="0"/>
              </a:spcAft>
              <a:buClr>
                <a:schemeClr val="dk1"/>
              </a:buClr>
              <a:buSzPts val="2400"/>
              <a:buChar char="–"/>
            </a:pPr>
            <a:r>
              <a:rPr lang="en-US" sz="2400"/>
              <a:t>Internet layer</a:t>
            </a:r>
            <a:endParaRPr/>
          </a:p>
          <a:p>
            <a:pPr indent="-285750" lvl="1" marL="742950" rtl="0" algn="l">
              <a:lnSpc>
                <a:spcPct val="90000"/>
              </a:lnSpc>
              <a:spcBef>
                <a:spcPts val="480"/>
              </a:spcBef>
              <a:spcAft>
                <a:spcPts val="0"/>
              </a:spcAft>
              <a:buClr>
                <a:schemeClr val="dk1"/>
              </a:buClr>
              <a:buSzPts val="2400"/>
              <a:buChar char="–"/>
            </a:pPr>
            <a:r>
              <a:rPr lang="en-US" sz="2400"/>
              <a:t>Network access layer</a:t>
            </a:r>
            <a:endParaRPr/>
          </a:p>
          <a:p>
            <a:pPr indent="-285750" lvl="1" marL="742950" rtl="0" algn="l">
              <a:lnSpc>
                <a:spcPct val="90000"/>
              </a:lnSpc>
              <a:spcBef>
                <a:spcPts val="480"/>
              </a:spcBef>
              <a:spcAft>
                <a:spcPts val="0"/>
              </a:spcAft>
              <a:buClr>
                <a:schemeClr val="dk1"/>
              </a:buClr>
              <a:buSzPts val="2400"/>
              <a:buChar char="–"/>
            </a:pPr>
            <a:r>
              <a:rPr lang="en-US" sz="2400"/>
              <a:t>Physical layer</a:t>
            </a:r>
            <a:endParaRPr/>
          </a:p>
          <a:p>
            <a:pPr indent="-133350" lvl="1" marL="742950" rtl="0" algn="l">
              <a:lnSpc>
                <a:spcPct val="90000"/>
              </a:lnSpc>
              <a:spcBef>
                <a:spcPts val="480"/>
              </a:spcBef>
              <a:spcAft>
                <a:spcPts val="0"/>
              </a:spcAft>
              <a:buClr>
                <a:schemeClr val="dk1"/>
              </a:buClr>
              <a:buSzPts val="2400"/>
              <a:buNone/>
            </a:pPr>
            <a:r>
              <a:t/>
            </a:r>
            <a:endParaRPr sz="2400"/>
          </a:p>
          <a:p>
            <a:pPr indent="-342900" lvl="0" marL="342900" rtl="0" algn="l">
              <a:lnSpc>
                <a:spcPct val="90000"/>
              </a:lnSpc>
              <a:spcBef>
                <a:spcPts val="480"/>
              </a:spcBef>
              <a:spcAft>
                <a:spcPts val="0"/>
              </a:spcAft>
              <a:buClr>
                <a:schemeClr val="dk1"/>
              </a:buClr>
              <a:buSzPts val="2400"/>
              <a:buChar char="•"/>
            </a:pPr>
            <a:r>
              <a:rPr lang="en-US" sz="2400"/>
              <a:t>Actually TCP/IP reference model has been built on its protocols</a:t>
            </a:r>
            <a:endParaRPr/>
          </a:p>
          <a:p>
            <a:pPr indent="-285750" lvl="1" marL="742950" rtl="0" algn="l">
              <a:lnSpc>
                <a:spcPct val="90000"/>
              </a:lnSpc>
              <a:spcBef>
                <a:spcPts val="480"/>
              </a:spcBef>
              <a:spcAft>
                <a:spcPts val="0"/>
              </a:spcAft>
              <a:buClr>
                <a:schemeClr val="dk1"/>
              </a:buClr>
              <a:buSzPts val="2400"/>
              <a:buChar char="–"/>
            </a:pPr>
            <a:r>
              <a:rPr lang="en-US" sz="2400"/>
              <a:t>That is why that reference model is only for TCP/IP protocol suite</a:t>
            </a:r>
            <a:endParaRPr/>
          </a:p>
          <a:p>
            <a:pPr indent="-285750" lvl="1" marL="742950" rtl="0" algn="l">
              <a:lnSpc>
                <a:spcPct val="90000"/>
              </a:lnSpc>
              <a:spcBef>
                <a:spcPts val="480"/>
              </a:spcBef>
              <a:spcAft>
                <a:spcPts val="0"/>
              </a:spcAft>
              <a:buClr>
                <a:schemeClr val="dk1"/>
              </a:buClr>
              <a:buSzPts val="2400"/>
              <a:buChar char="–"/>
            </a:pPr>
            <a:r>
              <a:rPr lang="en-US" sz="2400"/>
              <a:t>and this is why it is not so important to assign roles to each layer in TCP/IP; understanding TCP, IP and the application protocols would be enough</a:t>
            </a:r>
            <a:endParaRPr/>
          </a:p>
        </p:txBody>
      </p:sp>
      <p:pic>
        <p:nvPicPr>
          <p:cNvPr descr="download.png" id="2210" name="Google Shape;2210;p19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16" name="Google Shape;2216;p194"/>
          <p:cNvSpPr txBox="1"/>
          <p:nvPr>
            <p:ph type="title"/>
          </p:nvPr>
        </p:nvSpPr>
        <p:spPr>
          <a:xfrm>
            <a:off x="457200" y="0"/>
            <a:ext cx="5105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vs. TCP/IP</a:t>
            </a:r>
            <a:endParaRPr/>
          </a:p>
        </p:txBody>
      </p:sp>
      <p:pic>
        <p:nvPicPr>
          <p:cNvPr id="2217" name="Google Shape;2217;p194"/>
          <p:cNvPicPr preferRelativeResize="0"/>
          <p:nvPr/>
        </p:nvPicPr>
        <p:blipFill rotWithShape="1">
          <a:blip r:embed="rId3">
            <a:alphaModFix/>
          </a:blip>
          <a:srcRect b="11550" l="0" r="0" t="0"/>
          <a:stretch/>
        </p:blipFill>
        <p:spPr>
          <a:xfrm>
            <a:off x="674688" y="1309688"/>
            <a:ext cx="7250112" cy="5430837"/>
          </a:xfrm>
          <a:prstGeom prst="rect">
            <a:avLst/>
          </a:prstGeom>
          <a:noFill/>
          <a:ln>
            <a:noFill/>
          </a:ln>
        </p:spPr>
      </p:pic>
      <p:sp>
        <p:nvSpPr>
          <p:cNvPr id="2218" name="Google Shape;2218;p194"/>
          <p:cNvSpPr txBox="1"/>
          <p:nvPr/>
        </p:nvSpPr>
        <p:spPr>
          <a:xfrm>
            <a:off x="5797550" y="3817938"/>
            <a:ext cx="1885950" cy="45720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TCP, UDP</a:t>
            </a:r>
            <a:endParaRPr/>
          </a:p>
        </p:txBody>
      </p:sp>
      <p:sp>
        <p:nvSpPr>
          <p:cNvPr id="2219" name="Google Shape;2219;p194"/>
          <p:cNvSpPr txBox="1"/>
          <p:nvPr/>
        </p:nvSpPr>
        <p:spPr>
          <a:xfrm>
            <a:off x="5788025" y="4514850"/>
            <a:ext cx="1885950" cy="457200"/>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IP</a:t>
            </a:r>
            <a:endParaRPr/>
          </a:p>
        </p:txBody>
      </p:sp>
      <p:sp>
        <p:nvSpPr>
          <p:cNvPr id="2220" name="Google Shape;2220;p194"/>
          <p:cNvSpPr txBox="1"/>
          <p:nvPr/>
        </p:nvSpPr>
        <p:spPr>
          <a:xfrm>
            <a:off x="5738813" y="2381250"/>
            <a:ext cx="1885950" cy="82232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 SMTP, …</a:t>
            </a:r>
            <a:endParaRPr/>
          </a:p>
        </p:txBody>
      </p:sp>
      <p:pic>
        <p:nvPicPr>
          <p:cNvPr descr="download.png" id="2221" name="Google Shape;2221;p194"/>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41" name="Google Shape;341;p42"/>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42" name="Google Shape;342;p42"/>
          <p:cNvSpPr txBox="1"/>
          <p:nvPr/>
        </p:nvSpPr>
        <p:spPr>
          <a:xfrm>
            <a:off x="152400" y="1295400"/>
            <a:ext cx="8991600" cy="51816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Brief History of the Internet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1961: Kleinrock @ MIT: packet-switched network</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1962: Licklider’s vision of Galactic Network</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1965: Roberts connects computers over phone line</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1967: Roberts publishes vision of ARPANET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1969: BBN installs first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 InterfaceMsgProcessor at UCLA</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1970: Network Control Program (NCP)</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Public demonstration of ARPANET</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Kahn @ DARPA advocates</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 Open Architecture</a:t>
            </a:r>
            <a:endParaRPr/>
          </a:p>
          <a:p>
            <a:pPr indent="0" lvl="0" marL="0" marR="0" rtl="0" algn="l">
              <a:lnSpc>
                <a:spcPct val="90000"/>
              </a:lnSpc>
              <a:spcBef>
                <a:spcPts val="0"/>
              </a:spcBef>
              <a:spcAft>
                <a:spcPts val="0"/>
              </a:spcAft>
              <a:buNone/>
            </a:pPr>
            <a:r>
              <a:rPr lang="en-US" sz="2800">
                <a:solidFill>
                  <a:schemeClr val="dk1"/>
                </a:solidFill>
                <a:latin typeface="Century Gothic"/>
                <a:ea typeface="Century Gothic"/>
                <a:cs typeface="Century Gothic"/>
                <a:sym typeface="Century Gothic"/>
              </a:rPr>
              <a:t>1972: Vint Cerf @ Stanford writes TCP</a:t>
            </a:r>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27" name="Google Shape;2227;p195"/>
          <p:cNvSpPr txBox="1"/>
          <p:nvPr>
            <p:ph type="title"/>
          </p:nvPr>
        </p:nvSpPr>
        <p:spPr>
          <a:xfrm>
            <a:off x="457200" y="0"/>
            <a:ext cx="5105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vs. TCP/IP</a:t>
            </a:r>
            <a:endParaRPr/>
          </a:p>
        </p:txBody>
      </p:sp>
      <p:pic>
        <p:nvPicPr>
          <p:cNvPr descr="download.png" id="2228" name="Google Shape;2228;p19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grpSp>
        <p:nvGrpSpPr>
          <p:cNvPr id="2229" name="Google Shape;2229;p195"/>
          <p:cNvGrpSpPr/>
          <p:nvPr/>
        </p:nvGrpSpPr>
        <p:grpSpPr>
          <a:xfrm>
            <a:off x="381000" y="1447800"/>
            <a:ext cx="8305800" cy="4953000"/>
            <a:chOff x="381000" y="1809750"/>
            <a:chExt cx="8686800" cy="3776663"/>
          </a:xfrm>
        </p:grpSpPr>
        <p:pic>
          <p:nvPicPr>
            <p:cNvPr id="2230" name="Google Shape;2230;p195"/>
            <p:cNvPicPr preferRelativeResize="0"/>
            <p:nvPr/>
          </p:nvPicPr>
          <p:blipFill rotWithShape="1">
            <a:blip r:embed="rId4">
              <a:alphaModFix/>
            </a:blip>
            <a:srcRect b="0" l="0" r="0" t="0"/>
            <a:stretch/>
          </p:blipFill>
          <p:spPr>
            <a:xfrm>
              <a:off x="381000" y="1809750"/>
              <a:ext cx="2897188" cy="3752850"/>
            </a:xfrm>
            <a:prstGeom prst="rect">
              <a:avLst/>
            </a:prstGeom>
            <a:noFill/>
            <a:ln>
              <a:noFill/>
            </a:ln>
          </p:spPr>
        </p:pic>
        <p:pic>
          <p:nvPicPr>
            <p:cNvPr id="2231" name="Google Shape;2231;p195"/>
            <p:cNvPicPr preferRelativeResize="0"/>
            <p:nvPr/>
          </p:nvPicPr>
          <p:blipFill rotWithShape="1">
            <a:blip r:embed="rId5">
              <a:alphaModFix/>
            </a:blip>
            <a:srcRect b="0" l="0" r="0" t="0"/>
            <a:stretch/>
          </p:blipFill>
          <p:spPr>
            <a:xfrm>
              <a:off x="5310188" y="1828800"/>
              <a:ext cx="3757612" cy="3757613"/>
            </a:xfrm>
            <a:prstGeom prst="rect">
              <a:avLst/>
            </a:prstGeom>
            <a:noFill/>
            <a:ln>
              <a:noFill/>
            </a:ln>
          </p:spPr>
        </p:pic>
        <p:pic>
          <p:nvPicPr>
            <p:cNvPr id="2232" name="Google Shape;2232;p195"/>
            <p:cNvPicPr preferRelativeResize="0"/>
            <p:nvPr/>
          </p:nvPicPr>
          <p:blipFill rotWithShape="1">
            <a:blip r:embed="rId6">
              <a:alphaModFix/>
            </a:blip>
            <a:srcRect b="0" l="0" r="0" t="0"/>
            <a:stretch/>
          </p:blipFill>
          <p:spPr>
            <a:xfrm>
              <a:off x="3581400" y="1981200"/>
              <a:ext cx="1425575" cy="2946400"/>
            </a:xfrm>
            <a:prstGeom prst="rect">
              <a:avLst/>
            </a:prstGeom>
            <a:noFill/>
            <a:ln>
              <a:noFill/>
            </a:ln>
          </p:spPr>
        </p:pic>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1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38" name="Google Shape;2238;p196"/>
          <p:cNvSpPr txBox="1"/>
          <p:nvPr>
            <p:ph type="title"/>
          </p:nvPr>
        </p:nvSpPr>
        <p:spPr>
          <a:xfrm>
            <a:off x="457200" y="0"/>
            <a:ext cx="5105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OSI vs. TCP/IP</a:t>
            </a:r>
            <a:endParaRPr/>
          </a:p>
        </p:txBody>
      </p:sp>
      <p:pic>
        <p:nvPicPr>
          <p:cNvPr descr="download.png" id="2239" name="Google Shape;2239;p19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240" name="Google Shape;2240;p196"/>
          <p:cNvPicPr preferRelativeResize="0"/>
          <p:nvPr/>
        </p:nvPicPr>
        <p:blipFill rotWithShape="1">
          <a:blip r:embed="rId4">
            <a:alphaModFix/>
          </a:blip>
          <a:srcRect b="0" l="0" r="0" t="0"/>
          <a:stretch/>
        </p:blipFill>
        <p:spPr>
          <a:xfrm>
            <a:off x="309563" y="1143000"/>
            <a:ext cx="1858962" cy="5372100"/>
          </a:xfrm>
          <a:prstGeom prst="rect">
            <a:avLst/>
          </a:prstGeom>
          <a:noFill/>
          <a:ln>
            <a:noFill/>
          </a:ln>
        </p:spPr>
      </p:pic>
      <p:pic>
        <p:nvPicPr>
          <p:cNvPr id="2241" name="Google Shape;2241;p196"/>
          <p:cNvPicPr preferRelativeResize="0"/>
          <p:nvPr/>
        </p:nvPicPr>
        <p:blipFill rotWithShape="1">
          <a:blip r:embed="rId5">
            <a:alphaModFix/>
          </a:blip>
          <a:srcRect b="0" l="0" r="0" t="0"/>
          <a:stretch/>
        </p:blipFill>
        <p:spPr>
          <a:xfrm>
            <a:off x="3124200" y="1143000"/>
            <a:ext cx="5491163" cy="533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5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0"/>
                                        <p:tgtEl>
                                          <p:spTgt spid="2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1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47" name="Google Shape;2247;p197"/>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Network Access and </a:t>
            </a:r>
            <a:br>
              <a:rPr lang="en-US">
                <a:solidFill>
                  <a:srgbClr val="FF0000"/>
                </a:solidFill>
              </a:rPr>
            </a:br>
            <a:r>
              <a:rPr lang="en-US">
                <a:solidFill>
                  <a:srgbClr val="FF0000"/>
                </a:solidFill>
              </a:rPr>
              <a:t>Physical Layers</a:t>
            </a:r>
            <a:endParaRPr/>
          </a:p>
        </p:txBody>
      </p:sp>
      <p:sp>
        <p:nvSpPr>
          <p:cNvPr id="2248" name="Google Shape;2248;p1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TCP/IP reference model does not discuss these layers too much</a:t>
            </a:r>
            <a:endParaRPr/>
          </a:p>
          <a:p>
            <a:pPr indent="-285750" lvl="1" marL="742950" rtl="0" algn="l">
              <a:spcBef>
                <a:spcPts val="560"/>
              </a:spcBef>
              <a:spcAft>
                <a:spcPts val="0"/>
              </a:spcAft>
              <a:buClr>
                <a:schemeClr val="dk1"/>
              </a:buClr>
              <a:buSzPts val="2800"/>
              <a:buChar char="–"/>
            </a:pPr>
            <a:r>
              <a:rPr lang="en-US"/>
              <a:t>the node should connect to the network with a protocol such that it can send IP packets</a:t>
            </a:r>
            <a:endParaRPr/>
          </a:p>
          <a:p>
            <a:pPr indent="-285750" lvl="1" marL="742950" rtl="0" algn="l">
              <a:spcBef>
                <a:spcPts val="560"/>
              </a:spcBef>
              <a:spcAft>
                <a:spcPts val="0"/>
              </a:spcAft>
              <a:buClr>
                <a:schemeClr val="dk1"/>
              </a:buClr>
              <a:buSzPts val="2800"/>
              <a:buChar char="–"/>
            </a:pPr>
            <a:r>
              <a:rPr lang="en-US"/>
              <a:t>this protocol is not defined by TCP/IP</a:t>
            </a:r>
            <a:endParaRPr/>
          </a:p>
          <a:p>
            <a:pPr indent="-285750" lvl="1" marL="742950" rtl="0" algn="l">
              <a:spcBef>
                <a:spcPts val="560"/>
              </a:spcBef>
              <a:spcAft>
                <a:spcPts val="0"/>
              </a:spcAft>
              <a:buClr>
                <a:schemeClr val="dk1"/>
              </a:buClr>
              <a:buSzPts val="2800"/>
              <a:buChar char="–"/>
            </a:pPr>
            <a:r>
              <a:rPr lang="en-US"/>
              <a:t>mostly in hardware</a:t>
            </a:r>
            <a:endParaRPr/>
          </a:p>
          <a:p>
            <a:pPr indent="-285750" lvl="1" marL="742950" rtl="0" algn="l">
              <a:spcBef>
                <a:spcPts val="560"/>
              </a:spcBef>
              <a:spcAft>
                <a:spcPts val="0"/>
              </a:spcAft>
              <a:buClr>
                <a:schemeClr val="dk1"/>
              </a:buClr>
              <a:buSzPts val="2800"/>
              <a:buChar char="–"/>
            </a:pPr>
            <a:r>
              <a:rPr lang="en-US"/>
              <a:t>a well known example is Ethernet</a:t>
            </a:r>
            <a:endParaRPr/>
          </a:p>
          <a:p>
            <a:pPr indent="-285750" lvl="1" marL="742950" rtl="0" algn="l">
              <a:spcBef>
                <a:spcPts val="560"/>
              </a:spcBef>
              <a:spcAft>
                <a:spcPts val="0"/>
              </a:spcAft>
              <a:buClr>
                <a:schemeClr val="dk1"/>
              </a:buClr>
              <a:buSzPts val="2800"/>
              <a:buFont typeface="Calibri"/>
              <a:buNone/>
            </a:pPr>
            <a:r>
              <a:t/>
            </a:r>
            <a:endParaRPr/>
          </a:p>
        </p:txBody>
      </p:sp>
      <p:pic>
        <p:nvPicPr>
          <p:cNvPr descr="download.png" id="2249" name="Google Shape;2249;p19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1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55" name="Google Shape;2255;p198"/>
          <p:cNvSpPr txBox="1"/>
          <p:nvPr>
            <p:ph type="title"/>
          </p:nvPr>
        </p:nvSpPr>
        <p:spPr>
          <a:xfrm>
            <a:off x="457200" y="274638"/>
            <a:ext cx="6019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Internet Layer</a:t>
            </a:r>
            <a:endParaRPr/>
          </a:p>
        </p:txBody>
      </p:sp>
      <p:sp>
        <p:nvSpPr>
          <p:cNvPr id="2256" name="Google Shape;2256;p198"/>
          <p:cNvSpPr txBox="1"/>
          <p:nvPr>
            <p:ph idx="1" type="body"/>
          </p:nvPr>
        </p:nvSpPr>
        <p:spPr>
          <a:xfrm>
            <a:off x="457200" y="1371600"/>
            <a:ext cx="8221663" cy="48434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Char char="•"/>
            </a:pPr>
            <a:r>
              <a:rPr lang="en-US"/>
              <a:t>Connectionless, point to point internetworking protocol (uses the datagram approach)</a:t>
            </a:r>
            <a:endParaRPr/>
          </a:p>
          <a:p>
            <a:pPr indent="-285750" lvl="1" marL="742950" rtl="0" algn="l">
              <a:lnSpc>
                <a:spcPct val="90000"/>
              </a:lnSpc>
              <a:spcBef>
                <a:spcPts val="518"/>
              </a:spcBef>
              <a:spcAft>
                <a:spcPts val="0"/>
              </a:spcAft>
              <a:buClr>
                <a:schemeClr val="dk1"/>
              </a:buClr>
              <a:buSzPct val="100000"/>
              <a:buChar char="–"/>
            </a:pPr>
            <a:r>
              <a:rPr lang="en-US"/>
              <a:t>takes care of routing across multiple networks </a:t>
            </a:r>
            <a:endParaRPr/>
          </a:p>
          <a:p>
            <a:pPr indent="-285750" lvl="1" marL="742950" rtl="0" algn="l">
              <a:lnSpc>
                <a:spcPct val="90000"/>
              </a:lnSpc>
              <a:spcBef>
                <a:spcPts val="518"/>
              </a:spcBef>
              <a:spcAft>
                <a:spcPts val="0"/>
              </a:spcAft>
              <a:buClr>
                <a:schemeClr val="dk1"/>
              </a:buClr>
              <a:buSzPct val="100000"/>
              <a:buChar char="–"/>
            </a:pPr>
            <a:r>
              <a:rPr lang="en-US"/>
              <a:t>each packet travels in the network independently of each other</a:t>
            </a:r>
            <a:endParaRPr/>
          </a:p>
          <a:p>
            <a:pPr indent="-228600" lvl="2" marL="1143000" rtl="0" algn="l">
              <a:lnSpc>
                <a:spcPct val="90000"/>
              </a:lnSpc>
              <a:spcBef>
                <a:spcPts val="444"/>
              </a:spcBef>
              <a:spcAft>
                <a:spcPts val="0"/>
              </a:spcAft>
              <a:buClr>
                <a:schemeClr val="dk1"/>
              </a:buClr>
              <a:buSzPct val="100000"/>
              <a:buChar char="•"/>
            </a:pPr>
            <a:r>
              <a:rPr lang="en-US"/>
              <a:t>they may not arrive (if there is a problem in the network)</a:t>
            </a:r>
            <a:endParaRPr/>
          </a:p>
          <a:p>
            <a:pPr indent="-228600" lvl="2" marL="1143000" rtl="0" algn="l">
              <a:lnSpc>
                <a:spcPct val="90000"/>
              </a:lnSpc>
              <a:spcBef>
                <a:spcPts val="444"/>
              </a:spcBef>
              <a:spcAft>
                <a:spcPts val="0"/>
              </a:spcAft>
              <a:buClr>
                <a:schemeClr val="dk1"/>
              </a:buClr>
              <a:buSzPct val="100000"/>
              <a:buChar char="•"/>
            </a:pPr>
            <a:r>
              <a:rPr lang="en-US"/>
              <a:t>they may arrive out of order</a:t>
            </a:r>
            <a:endParaRPr/>
          </a:p>
          <a:p>
            <a:pPr indent="-285750" lvl="1" marL="742950" rtl="0" algn="l">
              <a:lnSpc>
                <a:spcPct val="90000"/>
              </a:lnSpc>
              <a:spcBef>
                <a:spcPts val="518"/>
              </a:spcBef>
              <a:spcAft>
                <a:spcPts val="0"/>
              </a:spcAft>
              <a:buClr>
                <a:schemeClr val="dk1"/>
              </a:buClr>
              <a:buSzPct val="100000"/>
              <a:buChar char="–"/>
            </a:pPr>
            <a:r>
              <a:rPr lang="en-US"/>
              <a:t>a design decision enforced by DoD to make the system more flexible and responsive to loss of some subnet devices</a:t>
            </a:r>
            <a:endParaRPr/>
          </a:p>
          <a:p>
            <a:pPr indent="-342900" lvl="0" marL="342900" rtl="0" algn="l">
              <a:lnSpc>
                <a:spcPct val="90000"/>
              </a:lnSpc>
              <a:spcBef>
                <a:spcPts val="592"/>
              </a:spcBef>
              <a:spcAft>
                <a:spcPts val="0"/>
              </a:spcAft>
              <a:buClr>
                <a:schemeClr val="dk1"/>
              </a:buClr>
              <a:buSzPct val="100000"/>
              <a:buChar char="•"/>
            </a:pPr>
            <a:r>
              <a:rPr lang="en-US"/>
              <a:t>Implemented in end systems and routers as the Internet Protocol (IP)</a:t>
            </a:r>
            <a:endParaRPr/>
          </a:p>
          <a:p>
            <a:pPr indent="-154940" lvl="0" marL="342900" rtl="0" algn="l">
              <a:lnSpc>
                <a:spcPct val="90000"/>
              </a:lnSpc>
              <a:spcBef>
                <a:spcPts val="592"/>
              </a:spcBef>
              <a:spcAft>
                <a:spcPts val="0"/>
              </a:spcAft>
              <a:buClr>
                <a:schemeClr val="dk1"/>
              </a:buClr>
              <a:buSzPct val="100000"/>
              <a:buNone/>
            </a:pPr>
            <a:r>
              <a:t/>
            </a:r>
            <a:endParaRPr/>
          </a:p>
        </p:txBody>
      </p:sp>
      <p:pic>
        <p:nvPicPr>
          <p:cNvPr descr="download.png" id="2257" name="Google Shape;2257;p19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63" name="Google Shape;2263;p199"/>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Transport Layer</a:t>
            </a:r>
            <a:endParaRPr/>
          </a:p>
        </p:txBody>
      </p:sp>
      <p:sp>
        <p:nvSpPr>
          <p:cNvPr id="2264" name="Google Shape;2264;p1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End-to-end data transfer</a:t>
            </a:r>
            <a:endParaRPr/>
          </a:p>
          <a:p>
            <a:pPr indent="-342900" lvl="0" marL="342900" rtl="0" algn="l">
              <a:spcBef>
                <a:spcPts val="592"/>
              </a:spcBef>
              <a:spcAft>
                <a:spcPts val="0"/>
              </a:spcAft>
              <a:buClr>
                <a:schemeClr val="dk1"/>
              </a:buClr>
              <a:buSzPct val="100000"/>
              <a:buChar char="•"/>
            </a:pPr>
            <a:r>
              <a:rPr lang="en-US"/>
              <a:t>Transmission Control Protocol (TCP)</a:t>
            </a:r>
            <a:endParaRPr/>
          </a:p>
          <a:p>
            <a:pPr indent="-285750" lvl="1" marL="742950" rtl="0" algn="l">
              <a:spcBef>
                <a:spcPts val="518"/>
              </a:spcBef>
              <a:spcAft>
                <a:spcPts val="0"/>
              </a:spcAft>
              <a:buClr>
                <a:schemeClr val="dk1"/>
              </a:buClr>
              <a:buSzPct val="100000"/>
              <a:buChar char="–"/>
            </a:pPr>
            <a:r>
              <a:rPr lang="en-US"/>
              <a:t>connection oriented</a:t>
            </a:r>
            <a:endParaRPr/>
          </a:p>
          <a:p>
            <a:pPr indent="-285750" lvl="1" marL="742950" rtl="0" algn="l">
              <a:spcBef>
                <a:spcPts val="518"/>
              </a:spcBef>
              <a:spcAft>
                <a:spcPts val="0"/>
              </a:spcAft>
              <a:buClr>
                <a:schemeClr val="dk1"/>
              </a:buClr>
              <a:buSzPct val="100000"/>
              <a:buChar char="–"/>
            </a:pPr>
            <a:r>
              <a:rPr lang="en-US"/>
              <a:t>reliable delivery of data </a:t>
            </a:r>
            <a:endParaRPr/>
          </a:p>
          <a:p>
            <a:pPr indent="-285750" lvl="1" marL="742950" rtl="0" algn="l">
              <a:spcBef>
                <a:spcPts val="518"/>
              </a:spcBef>
              <a:spcAft>
                <a:spcPts val="0"/>
              </a:spcAft>
              <a:buClr>
                <a:schemeClr val="dk1"/>
              </a:buClr>
              <a:buSzPct val="100000"/>
              <a:buChar char="–"/>
            </a:pPr>
            <a:r>
              <a:rPr lang="en-US"/>
              <a:t>ordering of delivery</a:t>
            </a:r>
            <a:endParaRPr/>
          </a:p>
          <a:p>
            <a:pPr indent="-342900" lvl="0" marL="342900" rtl="0" algn="l">
              <a:spcBef>
                <a:spcPts val="592"/>
              </a:spcBef>
              <a:spcAft>
                <a:spcPts val="0"/>
              </a:spcAft>
              <a:buClr>
                <a:schemeClr val="dk1"/>
              </a:buClr>
              <a:buSzPct val="100000"/>
              <a:buChar char="•"/>
            </a:pPr>
            <a:r>
              <a:rPr lang="en-US"/>
              <a:t>User Datagram Protocol (UDP)</a:t>
            </a:r>
            <a:endParaRPr/>
          </a:p>
          <a:p>
            <a:pPr indent="-285750" lvl="1" marL="742950" rtl="0" algn="l">
              <a:spcBef>
                <a:spcPts val="518"/>
              </a:spcBef>
              <a:spcAft>
                <a:spcPts val="0"/>
              </a:spcAft>
              <a:buClr>
                <a:schemeClr val="dk1"/>
              </a:buClr>
              <a:buSzPct val="100000"/>
              <a:buChar char="–"/>
            </a:pPr>
            <a:r>
              <a:rPr lang="en-US"/>
              <a:t>connectionless service</a:t>
            </a:r>
            <a:endParaRPr/>
          </a:p>
          <a:p>
            <a:pPr indent="-285750" lvl="1" marL="742950" rtl="0" algn="l">
              <a:spcBef>
                <a:spcPts val="518"/>
              </a:spcBef>
              <a:spcAft>
                <a:spcPts val="0"/>
              </a:spcAft>
              <a:buClr>
                <a:schemeClr val="dk1"/>
              </a:buClr>
              <a:buSzPct val="100000"/>
              <a:buChar char="–"/>
            </a:pPr>
            <a:r>
              <a:rPr lang="en-US"/>
              <a:t>delivery is not guaranteed</a:t>
            </a:r>
            <a:endParaRPr/>
          </a:p>
          <a:p>
            <a:pPr indent="-342900" lvl="0" marL="342900" rtl="0" algn="l">
              <a:spcBef>
                <a:spcPts val="592"/>
              </a:spcBef>
              <a:spcAft>
                <a:spcPts val="0"/>
              </a:spcAft>
              <a:buClr>
                <a:schemeClr val="dk1"/>
              </a:buClr>
              <a:buSzPct val="100000"/>
              <a:buChar char="•"/>
            </a:pPr>
            <a:r>
              <a:rPr lang="en-US"/>
              <a:t>Can you give example applications that use TCP and UDP?</a:t>
            </a:r>
            <a:endParaRPr/>
          </a:p>
        </p:txBody>
      </p:sp>
      <p:pic>
        <p:nvPicPr>
          <p:cNvPr descr="download.png" id="2265" name="Google Shape;2265;p19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71" name="Google Shape;2271;p200"/>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Application Layer</a:t>
            </a:r>
            <a:endParaRPr/>
          </a:p>
        </p:txBody>
      </p:sp>
      <p:sp>
        <p:nvSpPr>
          <p:cNvPr id="2272" name="Google Shape;2272;p2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Support for user applications</a:t>
            </a:r>
            <a:endParaRPr/>
          </a:p>
          <a:p>
            <a:pPr indent="-342900" lvl="0" marL="342900" rtl="0" algn="l">
              <a:spcBef>
                <a:spcPts val="640"/>
              </a:spcBef>
              <a:spcAft>
                <a:spcPts val="0"/>
              </a:spcAft>
              <a:buClr>
                <a:schemeClr val="dk1"/>
              </a:buClr>
              <a:buSzPts val="3200"/>
              <a:buChar char="•"/>
            </a:pPr>
            <a:r>
              <a:rPr lang="en-US"/>
              <a:t>A separate module for each different application</a:t>
            </a:r>
            <a:endParaRPr/>
          </a:p>
          <a:p>
            <a:pPr indent="-285750" lvl="1" marL="742950" rtl="0" algn="l">
              <a:spcBef>
                <a:spcPts val="560"/>
              </a:spcBef>
              <a:spcAft>
                <a:spcPts val="0"/>
              </a:spcAft>
              <a:buClr>
                <a:schemeClr val="dk1"/>
              </a:buClr>
              <a:buSzPts val="2800"/>
              <a:buChar char="–"/>
            </a:pPr>
            <a:r>
              <a:rPr lang="en-US"/>
              <a:t>e.g. HTTP, SMTP, telnet</a:t>
            </a:r>
            <a:endParaRPr/>
          </a:p>
          <a:p>
            <a:pPr indent="-139700" lvl="0" marL="342900" rtl="0" algn="l">
              <a:spcBef>
                <a:spcPts val="640"/>
              </a:spcBef>
              <a:spcAft>
                <a:spcPts val="0"/>
              </a:spcAft>
              <a:buClr>
                <a:schemeClr val="dk1"/>
              </a:buClr>
              <a:buSzPts val="3200"/>
              <a:buNone/>
            </a:pPr>
            <a:r>
              <a:t/>
            </a:r>
            <a:endParaRPr/>
          </a:p>
        </p:txBody>
      </p:sp>
      <p:pic>
        <p:nvPicPr>
          <p:cNvPr descr="download.png" id="2273" name="Google Shape;2273;p20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79" name="Google Shape;2279;p201"/>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Introduction to link layer protocols</a:t>
            </a:r>
            <a:endParaRPr>
              <a:solidFill>
                <a:srgbClr val="FF0000"/>
              </a:solidFill>
            </a:endParaRPr>
          </a:p>
        </p:txBody>
      </p:sp>
      <p:sp>
        <p:nvSpPr>
          <p:cNvPr id="2280" name="Google Shape;2280;p2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lang="en-US"/>
              <a:t>	Traditionally four protocols have been defined for the data-link layer to deal with flow and error control: </a:t>
            </a:r>
            <a:endParaRPr/>
          </a:p>
          <a:p>
            <a:pPr indent="-285750" lvl="1" marL="742950" rtl="0" algn="l">
              <a:spcBef>
                <a:spcPts val="560"/>
              </a:spcBef>
              <a:spcAft>
                <a:spcPts val="0"/>
              </a:spcAft>
              <a:buClr>
                <a:schemeClr val="dk1"/>
              </a:buClr>
              <a:buSzPts val="2800"/>
              <a:buChar char="–"/>
            </a:pPr>
            <a:r>
              <a:rPr lang="en-US"/>
              <a:t>Simple, </a:t>
            </a:r>
            <a:endParaRPr/>
          </a:p>
          <a:p>
            <a:pPr indent="-285750" lvl="1" marL="742950" rtl="0" algn="l">
              <a:spcBef>
                <a:spcPts val="560"/>
              </a:spcBef>
              <a:spcAft>
                <a:spcPts val="0"/>
              </a:spcAft>
              <a:buClr>
                <a:schemeClr val="dk1"/>
              </a:buClr>
              <a:buSzPts val="2800"/>
              <a:buChar char="–"/>
            </a:pPr>
            <a:r>
              <a:rPr lang="en-US"/>
              <a:t>Stop-and-Wait, </a:t>
            </a:r>
            <a:endParaRPr/>
          </a:p>
          <a:p>
            <a:pPr indent="-285750" lvl="1" marL="742950" rtl="0" algn="l">
              <a:spcBef>
                <a:spcPts val="560"/>
              </a:spcBef>
              <a:spcAft>
                <a:spcPts val="0"/>
              </a:spcAft>
              <a:buClr>
                <a:schemeClr val="dk1"/>
              </a:buClr>
              <a:buSzPts val="2800"/>
              <a:buChar char="–"/>
            </a:pPr>
            <a:r>
              <a:rPr lang="en-US"/>
              <a:t>Go-Back-N, and  (Will be discussed in Unit 4)</a:t>
            </a:r>
            <a:endParaRPr/>
          </a:p>
          <a:p>
            <a:pPr indent="-285750" lvl="1" marL="742950" rtl="0" algn="l">
              <a:spcBef>
                <a:spcPts val="560"/>
              </a:spcBef>
              <a:spcAft>
                <a:spcPts val="0"/>
              </a:spcAft>
              <a:buClr>
                <a:schemeClr val="dk1"/>
              </a:buClr>
              <a:buSzPts val="2800"/>
              <a:buChar char="–"/>
            </a:pPr>
            <a:r>
              <a:rPr lang="en-US"/>
              <a:t>Selective-Repeat (Will be discussed in Unit 4)</a:t>
            </a:r>
            <a:endParaRPr/>
          </a:p>
          <a:p>
            <a:pPr indent="-139700" lvl="0" marL="342900" rtl="0" algn="l">
              <a:spcBef>
                <a:spcPts val="640"/>
              </a:spcBef>
              <a:spcAft>
                <a:spcPts val="0"/>
              </a:spcAft>
              <a:buClr>
                <a:schemeClr val="dk1"/>
              </a:buClr>
              <a:buSzPts val="3200"/>
              <a:buNone/>
            </a:pPr>
            <a:r>
              <a:t/>
            </a:r>
            <a:endParaRPr/>
          </a:p>
        </p:txBody>
      </p:sp>
      <p:pic>
        <p:nvPicPr>
          <p:cNvPr descr="download.png" id="2281" name="Google Shape;2281;p20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87" name="Google Shape;2287;p202"/>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Simple Protocol</a:t>
            </a:r>
            <a:endParaRPr>
              <a:solidFill>
                <a:srgbClr val="FF0000"/>
              </a:solidFill>
            </a:endParaRPr>
          </a:p>
        </p:txBody>
      </p:sp>
      <p:sp>
        <p:nvSpPr>
          <p:cNvPr id="2288" name="Google Shape;2288;p2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simple protocol neither do flow control nor do error control. </a:t>
            </a:r>
            <a:endParaRPr/>
          </a:p>
          <a:p>
            <a:pPr indent="-342900" lvl="0" marL="342900" rtl="0" algn="l">
              <a:spcBef>
                <a:spcPts val="640"/>
              </a:spcBef>
              <a:spcAft>
                <a:spcPts val="0"/>
              </a:spcAft>
              <a:buClr>
                <a:schemeClr val="dk1"/>
              </a:buClr>
              <a:buSzPts val="3200"/>
              <a:buChar char="•"/>
            </a:pPr>
            <a:r>
              <a:rPr lang="en-US"/>
              <a:t>We assume that the receiver can immediately handle any frame it receives. </a:t>
            </a:r>
            <a:endParaRPr/>
          </a:p>
          <a:p>
            <a:pPr indent="-342900" lvl="0" marL="342900" rtl="0" algn="l">
              <a:spcBef>
                <a:spcPts val="640"/>
              </a:spcBef>
              <a:spcAft>
                <a:spcPts val="0"/>
              </a:spcAft>
              <a:buClr>
                <a:schemeClr val="dk1"/>
              </a:buClr>
              <a:buSzPts val="3200"/>
              <a:buChar char="•"/>
            </a:pPr>
            <a:r>
              <a:rPr lang="en-US"/>
              <a:t>In other words, the receiver can never be overwhelmed with incoming frames. </a:t>
            </a:r>
            <a:endParaRPr/>
          </a:p>
          <a:p>
            <a:pPr indent="-342900" lvl="0" marL="342900" rtl="0" algn="l">
              <a:spcBef>
                <a:spcPts val="640"/>
              </a:spcBef>
              <a:spcAft>
                <a:spcPts val="0"/>
              </a:spcAft>
              <a:buClr>
                <a:schemeClr val="dk1"/>
              </a:buClr>
              <a:buSzPts val="3200"/>
              <a:buChar char="•"/>
            </a:pPr>
            <a:r>
              <a:rPr lang="en-US"/>
              <a:t>Below figure shows the layout for this protocol.</a:t>
            </a:r>
            <a:endParaRPr/>
          </a:p>
        </p:txBody>
      </p:sp>
      <p:pic>
        <p:nvPicPr>
          <p:cNvPr descr="download.png" id="2289" name="Google Shape;2289;p20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2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295" name="Google Shape;2295;p203"/>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Simple Protocol</a:t>
            </a:r>
            <a:endParaRPr>
              <a:solidFill>
                <a:srgbClr val="FF0000"/>
              </a:solidFill>
            </a:endParaRPr>
          </a:p>
        </p:txBody>
      </p:sp>
      <p:sp>
        <p:nvSpPr>
          <p:cNvPr id="2296" name="Google Shape;2296;p2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a:p>
        </p:txBody>
      </p:sp>
      <p:pic>
        <p:nvPicPr>
          <p:cNvPr descr="download.png" id="2297" name="Google Shape;2297;p20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298" name="Google Shape;2298;p203"/>
          <p:cNvPicPr preferRelativeResize="0"/>
          <p:nvPr/>
        </p:nvPicPr>
        <p:blipFill rotWithShape="1">
          <a:blip r:embed="rId4">
            <a:alphaModFix/>
          </a:blip>
          <a:srcRect b="0" l="0" r="0" t="0"/>
          <a:stretch/>
        </p:blipFill>
        <p:spPr>
          <a:xfrm>
            <a:off x="609600" y="1600200"/>
            <a:ext cx="7534275" cy="44958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05" name="Google Shape;2305;p204"/>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Simple Protocol</a:t>
            </a:r>
            <a:endParaRPr>
              <a:solidFill>
                <a:srgbClr val="FF0000"/>
              </a:solidFill>
            </a:endParaRPr>
          </a:p>
        </p:txBody>
      </p:sp>
      <p:sp>
        <p:nvSpPr>
          <p:cNvPr id="2306" name="Google Shape;2306;p2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DLL at the sender gets a packet from its network layer, makes a frame out of it, and sends the frame. </a:t>
            </a:r>
            <a:endParaRPr/>
          </a:p>
          <a:p>
            <a:pPr indent="-342900" lvl="0" marL="342900" rtl="0" algn="l">
              <a:spcBef>
                <a:spcPts val="640"/>
              </a:spcBef>
              <a:spcAft>
                <a:spcPts val="0"/>
              </a:spcAft>
              <a:buClr>
                <a:schemeClr val="dk1"/>
              </a:buClr>
              <a:buSzPts val="3200"/>
              <a:buChar char="•"/>
            </a:pPr>
            <a:r>
              <a:rPr lang="en-US"/>
              <a:t>The DLL at the receiver receives a frame from the link, extracts the packet from the frame, and delivers the packet to its network layer. </a:t>
            </a:r>
            <a:endParaRPr/>
          </a:p>
          <a:p>
            <a:pPr indent="-342900" lvl="0" marL="342900" rtl="0" algn="l">
              <a:spcBef>
                <a:spcPts val="640"/>
              </a:spcBef>
              <a:spcAft>
                <a:spcPts val="0"/>
              </a:spcAft>
              <a:buClr>
                <a:schemeClr val="dk1"/>
              </a:buClr>
              <a:buSzPts val="3200"/>
              <a:buChar char="•"/>
            </a:pPr>
            <a:r>
              <a:rPr lang="en-US"/>
              <a:t>The DLLs of the sender and receiver provide transmission services for their network layers</a:t>
            </a:r>
            <a:endParaRPr/>
          </a:p>
        </p:txBody>
      </p:sp>
      <p:pic>
        <p:nvPicPr>
          <p:cNvPr descr="download.png" id="2307" name="Google Shape;2307;p20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48" name="Google Shape;348;p43"/>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49" name="Google Shape;349;p43"/>
          <p:cNvSpPr txBox="1"/>
          <p:nvPr/>
        </p:nvSpPr>
        <p:spPr>
          <a:xfrm>
            <a:off x="152400" y="1295400"/>
            <a:ext cx="8991600" cy="51816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1958: </a:t>
            </a:r>
            <a:r>
              <a:rPr b="1" lang="en-US" sz="3200">
                <a:solidFill>
                  <a:schemeClr val="dk1"/>
                </a:solidFill>
                <a:latin typeface="Calibri"/>
                <a:ea typeface="Calibri"/>
                <a:cs typeface="Calibri"/>
                <a:sym typeface="Calibri"/>
              </a:rPr>
              <a:t>First use of a modem</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Machine to machine communication</a:t>
            </a:r>
            <a:endParaRPr/>
          </a:p>
          <a:p>
            <a:pPr indent="0" lvl="1" marL="4572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Analog vs. digital signals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Many different computer networks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Local vs. global</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LAN, WAN</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Public Vs Private</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Internet2, SRMNet</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General purpose vs. special purpose</a:t>
            </a:r>
            <a:endParaRPr/>
          </a:p>
          <a:p>
            <a:pPr indent="0" lvl="2" marL="91440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E.g. credit cards, banks, defense</a:t>
            </a:r>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13" name="Google Shape;2313;p205"/>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Stop-and-Wait Protocol</a:t>
            </a:r>
            <a:endParaRPr>
              <a:solidFill>
                <a:srgbClr val="FF0000"/>
              </a:solidFill>
            </a:endParaRPr>
          </a:p>
        </p:txBody>
      </p:sp>
      <p:sp>
        <p:nvSpPr>
          <p:cNvPr id="2314" name="Google Shape;2314;p2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The Stop-and- Wait protocol uses both flow and error control.</a:t>
            </a:r>
            <a:endParaRPr/>
          </a:p>
          <a:p>
            <a:pPr indent="-342900" lvl="0" marL="342900" rtl="0" algn="l">
              <a:spcBef>
                <a:spcPts val="592"/>
              </a:spcBef>
              <a:spcAft>
                <a:spcPts val="0"/>
              </a:spcAft>
              <a:buClr>
                <a:schemeClr val="dk1"/>
              </a:buClr>
              <a:buSzPct val="100000"/>
              <a:buChar char="•"/>
            </a:pPr>
            <a:r>
              <a:rPr lang="en-US"/>
              <a:t>The sender sends one frame at a time and waits for an acknowledgment before sending the next one. </a:t>
            </a:r>
            <a:endParaRPr/>
          </a:p>
          <a:p>
            <a:pPr indent="-342900" lvl="0" marL="342900" rtl="0" algn="l">
              <a:spcBef>
                <a:spcPts val="592"/>
              </a:spcBef>
              <a:spcAft>
                <a:spcPts val="0"/>
              </a:spcAft>
              <a:buClr>
                <a:schemeClr val="dk1"/>
              </a:buClr>
              <a:buSzPct val="100000"/>
              <a:buChar char="•"/>
            </a:pPr>
            <a:r>
              <a:rPr lang="en-US"/>
              <a:t>To detect corrupted frames, we need to add a CRC to each data frame. </a:t>
            </a:r>
            <a:endParaRPr/>
          </a:p>
          <a:p>
            <a:pPr indent="-342900" lvl="0" marL="342900" rtl="0" algn="l">
              <a:spcBef>
                <a:spcPts val="592"/>
              </a:spcBef>
              <a:spcAft>
                <a:spcPts val="0"/>
              </a:spcAft>
              <a:buClr>
                <a:schemeClr val="dk1"/>
              </a:buClr>
              <a:buSzPct val="100000"/>
              <a:buChar char="•"/>
            </a:pPr>
            <a:r>
              <a:rPr lang="en-US"/>
              <a:t>When a frame arrives at the receiver site, it is checked. If its CRC is incorrect, the frame is corrupted and silently discarded.  </a:t>
            </a:r>
            <a:endParaRPr/>
          </a:p>
        </p:txBody>
      </p:sp>
      <p:pic>
        <p:nvPicPr>
          <p:cNvPr descr="download.png" id="2315" name="Google Shape;2315;p20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21" name="Google Shape;2321;p206"/>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Stop-and-Wait Protocol</a:t>
            </a:r>
            <a:endParaRPr>
              <a:solidFill>
                <a:srgbClr val="FF0000"/>
              </a:solidFill>
            </a:endParaRPr>
          </a:p>
        </p:txBody>
      </p:sp>
      <p:sp>
        <p:nvSpPr>
          <p:cNvPr id="2322" name="Google Shape;2322;p2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The silence of the receiver is a signal for the sender that a frame was either corrupted or lost. </a:t>
            </a:r>
            <a:endParaRPr/>
          </a:p>
          <a:p>
            <a:pPr indent="-342900" lvl="0" marL="342900" rtl="0" algn="l">
              <a:spcBef>
                <a:spcPts val="544"/>
              </a:spcBef>
              <a:spcAft>
                <a:spcPts val="0"/>
              </a:spcAft>
              <a:buClr>
                <a:schemeClr val="dk1"/>
              </a:buClr>
              <a:buSzPct val="100000"/>
              <a:buChar char="•"/>
            </a:pPr>
            <a:r>
              <a:rPr lang="en-US"/>
              <a:t>Every time the sender sends a frame, it starts a timer. </a:t>
            </a:r>
            <a:endParaRPr/>
          </a:p>
          <a:p>
            <a:pPr indent="-342900" lvl="0" marL="342900" rtl="0" algn="l">
              <a:spcBef>
                <a:spcPts val="544"/>
              </a:spcBef>
              <a:spcAft>
                <a:spcPts val="0"/>
              </a:spcAft>
              <a:buClr>
                <a:schemeClr val="dk1"/>
              </a:buClr>
              <a:buSzPct val="100000"/>
              <a:buChar char="•"/>
            </a:pPr>
            <a:r>
              <a:rPr lang="en-US"/>
              <a:t>If an acknowledgment arrives before the timer expires, the timer is stopped and the sender sends the next frame. </a:t>
            </a:r>
            <a:endParaRPr/>
          </a:p>
          <a:p>
            <a:pPr indent="-342900" lvl="0" marL="342900" rtl="0" algn="l">
              <a:spcBef>
                <a:spcPts val="544"/>
              </a:spcBef>
              <a:spcAft>
                <a:spcPts val="0"/>
              </a:spcAft>
              <a:buClr>
                <a:schemeClr val="dk1"/>
              </a:buClr>
              <a:buSzPct val="100000"/>
              <a:buChar char="•"/>
            </a:pPr>
            <a:r>
              <a:rPr lang="en-US"/>
              <a:t>If the timer expires, the sender resends the previous frame, assuming that the frame was either lost or corrupted. </a:t>
            </a:r>
            <a:endParaRPr/>
          </a:p>
          <a:p>
            <a:pPr indent="-342900" lvl="0" marL="342900" rtl="0" algn="l">
              <a:spcBef>
                <a:spcPts val="544"/>
              </a:spcBef>
              <a:spcAft>
                <a:spcPts val="0"/>
              </a:spcAft>
              <a:buClr>
                <a:schemeClr val="dk1"/>
              </a:buClr>
              <a:buSzPct val="100000"/>
              <a:buChar char="•"/>
            </a:pPr>
            <a:r>
              <a:rPr lang="en-US"/>
              <a:t>This means that the sender needs to keep a copy of the frame until its acknowledgment arrives.</a:t>
            </a:r>
            <a:endParaRPr/>
          </a:p>
        </p:txBody>
      </p:sp>
      <p:pic>
        <p:nvPicPr>
          <p:cNvPr descr="download.png" id="2323" name="Google Shape;2323;p20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29" name="Google Shape;2329;p207"/>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Stop-and-Wait Protocol</a:t>
            </a:r>
            <a:endParaRPr>
              <a:solidFill>
                <a:srgbClr val="FF0000"/>
              </a:solidFill>
            </a:endParaRPr>
          </a:p>
        </p:txBody>
      </p:sp>
      <p:sp>
        <p:nvSpPr>
          <p:cNvPr id="2330" name="Google Shape;2330;p2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When the corresponding acknowledgment arrives, the sender discards the copy and sends the next frame if it is ready. </a:t>
            </a:r>
            <a:endParaRPr/>
          </a:p>
          <a:p>
            <a:pPr indent="-342900" lvl="0" marL="342900" rtl="0" algn="l">
              <a:spcBef>
                <a:spcPts val="640"/>
              </a:spcBef>
              <a:spcAft>
                <a:spcPts val="0"/>
              </a:spcAft>
              <a:buClr>
                <a:schemeClr val="dk1"/>
              </a:buClr>
              <a:buSzPts val="3200"/>
              <a:buChar char="•"/>
            </a:pPr>
            <a:r>
              <a:rPr lang="en-US"/>
              <a:t>Below figure shows the outline for the Stop-and-Wait protocol. </a:t>
            </a:r>
            <a:endParaRPr/>
          </a:p>
          <a:p>
            <a:pPr indent="-342900" lvl="0" marL="342900" rtl="0" algn="l">
              <a:spcBef>
                <a:spcPts val="640"/>
              </a:spcBef>
              <a:spcAft>
                <a:spcPts val="0"/>
              </a:spcAft>
              <a:buClr>
                <a:schemeClr val="dk1"/>
              </a:buClr>
              <a:buSzPts val="3200"/>
              <a:buChar char="•"/>
            </a:pPr>
            <a:r>
              <a:rPr lang="en-US"/>
              <a:t>Note that only one frame and one acknowledgment can be in the channels at any time</a:t>
            </a:r>
            <a:endParaRPr/>
          </a:p>
        </p:txBody>
      </p:sp>
      <p:pic>
        <p:nvPicPr>
          <p:cNvPr descr="download.png" id="2331" name="Google Shape;2331;p20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37" name="Google Shape;2337;p208"/>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Stop-and-Wait Protocol</a:t>
            </a:r>
            <a:endParaRPr>
              <a:solidFill>
                <a:srgbClr val="FF0000"/>
              </a:solidFill>
            </a:endParaRPr>
          </a:p>
        </p:txBody>
      </p:sp>
      <p:sp>
        <p:nvSpPr>
          <p:cNvPr id="2338" name="Google Shape;2338;p2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a:p>
        </p:txBody>
      </p:sp>
      <p:pic>
        <p:nvPicPr>
          <p:cNvPr descr="download.png" id="2339" name="Google Shape;2339;p20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340" name="Google Shape;2340;p208"/>
          <p:cNvPicPr preferRelativeResize="0"/>
          <p:nvPr/>
        </p:nvPicPr>
        <p:blipFill rotWithShape="1">
          <a:blip r:embed="rId4">
            <a:alphaModFix/>
          </a:blip>
          <a:srcRect b="0" l="0" r="0" t="0"/>
          <a:stretch/>
        </p:blipFill>
        <p:spPr>
          <a:xfrm>
            <a:off x="685800" y="2209800"/>
            <a:ext cx="7305675" cy="295275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46" name="Google Shape;2346;p209"/>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Other DLL Protocols</a:t>
            </a:r>
            <a:endParaRPr>
              <a:solidFill>
                <a:srgbClr val="FF0000"/>
              </a:solidFill>
            </a:endParaRPr>
          </a:p>
        </p:txBody>
      </p:sp>
      <p:sp>
        <p:nvSpPr>
          <p:cNvPr id="2347" name="Google Shape;2347;p2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HDLC </a:t>
            </a:r>
            <a:endParaRPr/>
          </a:p>
          <a:p>
            <a:pPr indent="-342900" lvl="0" marL="342900" rtl="0" algn="l">
              <a:spcBef>
                <a:spcPts val="640"/>
              </a:spcBef>
              <a:spcAft>
                <a:spcPts val="0"/>
              </a:spcAft>
              <a:buClr>
                <a:schemeClr val="dk1"/>
              </a:buClr>
              <a:buSzPts val="3200"/>
              <a:buChar char="•"/>
            </a:pPr>
            <a:r>
              <a:rPr lang="en-US"/>
              <a:t>Point-to-Point Protocol (P2P)</a:t>
            </a:r>
            <a:endParaRPr/>
          </a:p>
          <a:p>
            <a:pPr indent="-342900" lvl="0" marL="342900" rtl="0" algn="l">
              <a:spcBef>
                <a:spcPts val="640"/>
              </a:spcBef>
              <a:spcAft>
                <a:spcPts val="0"/>
              </a:spcAft>
              <a:buClr>
                <a:schemeClr val="dk1"/>
              </a:buClr>
              <a:buSzPts val="3200"/>
              <a:buChar char="•"/>
            </a:pPr>
            <a:r>
              <a:rPr lang="en-US"/>
              <a:t>Multiple Access Protocols</a:t>
            </a:r>
            <a:endParaRPr/>
          </a:p>
          <a:p>
            <a:pPr indent="-342900" lvl="0" marL="342900" rtl="0" algn="l">
              <a:spcBef>
                <a:spcPts val="640"/>
              </a:spcBef>
              <a:spcAft>
                <a:spcPts val="0"/>
              </a:spcAft>
              <a:buClr>
                <a:schemeClr val="dk1"/>
              </a:buClr>
              <a:buSzPts val="3200"/>
              <a:buFont typeface="Arial"/>
              <a:buNone/>
            </a:pPr>
            <a:r>
              <a:rPr lang="en-US"/>
              <a:t>Note:  They will be discussed in unit 4</a:t>
            </a:r>
            <a:endParaRPr/>
          </a:p>
        </p:txBody>
      </p:sp>
      <p:pic>
        <p:nvPicPr>
          <p:cNvPr descr="download.png" id="2348" name="Google Shape;2348;p20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54" name="Google Shape;2354;p210"/>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Noiseless &amp; Noise Channels</a:t>
            </a:r>
            <a:endParaRPr>
              <a:solidFill>
                <a:srgbClr val="FF0000"/>
              </a:solidFill>
            </a:endParaRPr>
          </a:p>
        </p:txBody>
      </p:sp>
      <p:sp>
        <p:nvSpPr>
          <p:cNvPr id="2355" name="Google Shape;2355;p210"/>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Font typeface="Arial"/>
              <a:buNone/>
            </a:pPr>
            <a:r>
              <a:rPr b="1" lang="en-US"/>
              <a:t>Noiseless Channel</a:t>
            </a:r>
            <a:endParaRPr/>
          </a:p>
          <a:p>
            <a:pPr indent="-342900" lvl="0" marL="342900" rtl="0" algn="l">
              <a:spcBef>
                <a:spcPts val="544"/>
              </a:spcBef>
              <a:spcAft>
                <a:spcPts val="0"/>
              </a:spcAft>
              <a:buClr>
                <a:schemeClr val="dk1"/>
              </a:buClr>
              <a:buSzPct val="100000"/>
              <a:buChar char="•"/>
            </a:pPr>
            <a:r>
              <a:rPr lang="en-US"/>
              <a:t>An ideal channel in which no frames are lost, duplicated or corrupted is regarded as Noiseless Channel.</a:t>
            </a:r>
            <a:endParaRPr/>
          </a:p>
          <a:p>
            <a:pPr indent="-342900" lvl="0" marL="342900" rtl="0" algn="l">
              <a:spcBef>
                <a:spcPts val="544"/>
              </a:spcBef>
              <a:spcAft>
                <a:spcPts val="0"/>
              </a:spcAft>
              <a:buClr>
                <a:schemeClr val="dk1"/>
              </a:buClr>
              <a:buSzPct val="100000"/>
              <a:buChar char="•"/>
            </a:pPr>
            <a:r>
              <a:rPr lang="en-US"/>
              <a:t>Protocols belong to this channel are </a:t>
            </a:r>
            <a:endParaRPr/>
          </a:p>
          <a:p>
            <a:pPr indent="-285750" lvl="1" marL="742950" rtl="0" algn="l">
              <a:spcBef>
                <a:spcPts val="476"/>
              </a:spcBef>
              <a:spcAft>
                <a:spcPts val="0"/>
              </a:spcAft>
              <a:buClr>
                <a:schemeClr val="dk1"/>
              </a:buClr>
              <a:buSzPct val="100000"/>
              <a:buChar char="–"/>
            </a:pPr>
            <a:r>
              <a:rPr lang="en-US"/>
              <a:t>Simple &amp; Stop-and-wait protocols</a:t>
            </a:r>
            <a:endParaRPr/>
          </a:p>
          <a:p>
            <a:pPr indent="-342900" lvl="0" marL="342900" rtl="0" algn="l">
              <a:spcBef>
                <a:spcPts val="544"/>
              </a:spcBef>
              <a:spcAft>
                <a:spcPts val="0"/>
              </a:spcAft>
              <a:buClr>
                <a:schemeClr val="dk1"/>
              </a:buClr>
              <a:buSzPct val="100000"/>
              <a:buFont typeface="Arial"/>
              <a:buNone/>
            </a:pPr>
            <a:r>
              <a:rPr b="1" lang="en-US"/>
              <a:t>Noisy Channels</a:t>
            </a:r>
            <a:endParaRPr/>
          </a:p>
          <a:p>
            <a:pPr indent="-342900" lvl="0" marL="342900" rtl="0" algn="l">
              <a:spcBef>
                <a:spcPts val="544"/>
              </a:spcBef>
              <a:spcAft>
                <a:spcPts val="0"/>
              </a:spcAft>
              <a:buClr>
                <a:schemeClr val="dk1"/>
              </a:buClr>
              <a:buSzPct val="100000"/>
              <a:buChar char="•"/>
            </a:pPr>
            <a:r>
              <a:rPr lang="en-US"/>
              <a:t>Consider the normal situation of a communication channel that makes errors. Frames may be either damaged or lost completely.</a:t>
            </a:r>
            <a:endParaRPr/>
          </a:p>
          <a:p>
            <a:pPr indent="-342900" lvl="0" marL="342900" rtl="0" algn="l">
              <a:spcBef>
                <a:spcPts val="544"/>
              </a:spcBef>
              <a:spcAft>
                <a:spcPts val="0"/>
              </a:spcAft>
              <a:buClr>
                <a:schemeClr val="dk1"/>
              </a:buClr>
              <a:buSzPct val="100000"/>
              <a:buChar char="•"/>
            </a:pPr>
            <a:r>
              <a:rPr lang="en-US"/>
              <a:t>Protocols belong to this channel are </a:t>
            </a:r>
            <a:endParaRPr/>
          </a:p>
          <a:p>
            <a:pPr indent="-285750" lvl="1" marL="742950" rtl="0" algn="l">
              <a:spcBef>
                <a:spcPts val="476"/>
              </a:spcBef>
              <a:spcAft>
                <a:spcPts val="0"/>
              </a:spcAft>
              <a:buClr>
                <a:schemeClr val="dk1"/>
              </a:buClr>
              <a:buSzPct val="100000"/>
              <a:buChar char="–"/>
            </a:pPr>
            <a:r>
              <a:rPr lang="en-US"/>
              <a:t>ARQ (Automatic Repeat Request Protocols)</a:t>
            </a:r>
            <a:endParaRPr/>
          </a:p>
        </p:txBody>
      </p:sp>
      <p:pic>
        <p:nvPicPr>
          <p:cNvPr descr="download.png" id="2356" name="Google Shape;2356;p21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62" name="Google Shape;2362;p211"/>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363" name="Google Shape;2363;p211"/>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Four levels of addresses are used in an internet employing the TCP/IP protocols: </a:t>
            </a:r>
            <a:endParaRPr/>
          </a:p>
          <a:p>
            <a:pPr indent="-285750" lvl="1" marL="742950" rtl="0" algn="l">
              <a:spcBef>
                <a:spcPts val="560"/>
              </a:spcBef>
              <a:spcAft>
                <a:spcPts val="0"/>
              </a:spcAft>
              <a:buClr>
                <a:schemeClr val="dk1"/>
              </a:buClr>
              <a:buSzPts val="2800"/>
              <a:buChar char="–"/>
            </a:pPr>
            <a:r>
              <a:rPr lang="en-US"/>
              <a:t>physical address, </a:t>
            </a:r>
            <a:endParaRPr/>
          </a:p>
          <a:p>
            <a:pPr indent="-285750" lvl="1" marL="742950" rtl="0" algn="l">
              <a:spcBef>
                <a:spcPts val="560"/>
              </a:spcBef>
              <a:spcAft>
                <a:spcPts val="0"/>
              </a:spcAft>
              <a:buClr>
                <a:schemeClr val="dk1"/>
              </a:buClr>
              <a:buSzPts val="2800"/>
              <a:buChar char="–"/>
            </a:pPr>
            <a:r>
              <a:rPr lang="en-US"/>
              <a:t>logical address, </a:t>
            </a:r>
            <a:endParaRPr/>
          </a:p>
          <a:p>
            <a:pPr indent="-285750" lvl="1" marL="742950" rtl="0" algn="l">
              <a:spcBef>
                <a:spcPts val="560"/>
              </a:spcBef>
              <a:spcAft>
                <a:spcPts val="0"/>
              </a:spcAft>
              <a:buClr>
                <a:schemeClr val="dk1"/>
              </a:buClr>
              <a:buSzPts val="2800"/>
              <a:buChar char="–"/>
            </a:pPr>
            <a:r>
              <a:rPr lang="en-US"/>
              <a:t>port address, and </a:t>
            </a:r>
            <a:endParaRPr/>
          </a:p>
          <a:p>
            <a:pPr indent="-285750" lvl="1" marL="742950" rtl="0" algn="l">
              <a:spcBef>
                <a:spcPts val="560"/>
              </a:spcBef>
              <a:spcAft>
                <a:spcPts val="0"/>
              </a:spcAft>
              <a:buClr>
                <a:schemeClr val="dk1"/>
              </a:buClr>
              <a:buSzPts val="2800"/>
              <a:buChar char="–"/>
            </a:pPr>
            <a:r>
              <a:rPr lang="en-US"/>
              <a:t>application-specific address. </a:t>
            </a:r>
            <a:endParaRPr/>
          </a:p>
          <a:p>
            <a:pPr indent="-342900" lvl="0" marL="342900" rtl="0" algn="l">
              <a:spcBef>
                <a:spcPts val="640"/>
              </a:spcBef>
              <a:spcAft>
                <a:spcPts val="0"/>
              </a:spcAft>
              <a:buClr>
                <a:schemeClr val="dk1"/>
              </a:buClr>
              <a:buSzPts val="3200"/>
              <a:buChar char="•"/>
            </a:pPr>
            <a:r>
              <a:rPr lang="en-US"/>
              <a:t>Each address is related to a one layer in the TCP/IP architecture, as shown in the following Figure.</a:t>
            </a:r>
            <a:endParaRPr/>
          </a:p>
        </p:txBody>
      </p:sp>
      <p:pic>
        <p:nvPicPr>
          <p:cNvPr descr="download.png" id="2364" name="Google Shape;2364;p21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70" name="Google Shape;2370;p212"/>
          <p:cNvSpPr txBox="1"/>
          <p:nvPr>
            <p:ph type="title"/>
          </p:nvPr>
        </p:nvSpPr>
        <p:spPr>
          <a:xfrm>
            <a:off x="457200" y="152400"/>
            <a:ext cx="5791200" cy="990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371" name="Google Shape;2371;p212"/>
          <p:cNvSpPr txBox="1"/>
          <p:nvPr>
            <p:ph idx="1" type="body"/>
          </p:nvPr>
        </p:nvSpPr>
        <p:spPr>
          <a:xfrm>
            <a:off x="457200" y="1600200"/>
            <a:ext cx="85344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a:p>
        </p:txBody>
      </p:sp>
      <p:pic>
        <p:nvPicPr>
          <p:cNvPr descr="download.png" id="2372" name="Google Shape;2372;p21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373" name="Google Shape;2373;p212"/>
          <p:cNvPicPr preferRelativeResize="0"/>
          <p:nvPr/>
        </p:nvPicPr>
        <p:blipFill rotWithShape="1">
          <a:blip r:embed="rId4">
            <a:alphaModFix/>
          </a:blip>
          <a:srcRect b="0" l="0" r="0" t="0"/>
          <a:stretch/>
        </p:blipFill>
        <p:spPr>
          <a:xfrm>
            <a:off x="381000" y="1295400"/>
            <a:ext cx="8428038" cy="518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5000"/>
                                        <p:tgtEl>
                                          <p:spTgt spid="2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79" name="Google Shape;2379;p213"/>
          <p:cNvSpPr txBox="1"/>
          <p:nvPr>
            <p:ph type="title"/>
          </p:nvPr>
        </p:nvSpPr>
        <p:spPr>
          <a:xfrm>
            <a:off x="457200" y="274638"/>
            <a:ext cx="5791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380" name="Google Shape;2380;p213"/>
          <p:cNvSpPr txBox="1"/>
          <p:nvPr>
            <p:ph idx="1" type="body"/>
          </p:nvPr>
        </p:nvSpPr>
        <p:spPr>
          <a:xfrm>
            <a:off x="457200" y="1600200"/>
            <a:ext cx="8534400" cy="50292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Font typeface="Arial"/>
              <a:buNone/>
            </a:pPr>
            <a:r>
              <a:rPr b="1" lang="en-US"/>
              <a:t>Physical Addresses </a:t>
            </a:r>
            <a:endParaRPr/>
          </a:p>
          <a:p>
            <a:pPr indent="-342900" lvl="0" marL="342900" rtl="0" algn="l">
              <a:spcBef>
                <a:spcPts val="496"/>
              </a:spcBef>
              <a:spcAft>
                <a:spcPts val="0"/>
              </a:spcAft>
              <a:buClr>
                <a:schemeClr val="dk1"/>
              </a:buClr>
              <a:buSzPct val="100000"/>
              <a:buChar char="•"/>
            </a:pPr>
            <a:r>
              <a:rPr lang="en-US"/>
              <a:t>The physical address, also known as the link address, is the address of a node as defined by its LAN or WAN.</a:t>
            </a:r>
            <a:endParaRPr/>
          </a:p>
          <a:p>
            <a:pPr indent="-342900" lvl="0" marL="342900" rtl="0" algn="l">
              <a:spcBef>
                <a:spcPts val="496"/>
              </a:spcBef>
              <a:spcAft>
                <a:spcPts val="0"/>
              </a:spcAft>
              <a:buClr>
                <a:schemeClr val="dk1"/>
              </a:buClr>
              <a:buSzPct val="100000"/>
              <a:buChar char="•"/>
            </a:pPr>
            <a:r>
              <a:rPr lang="en-US"/>
              <a:t>It is included in the frame used by the data link layer. It is the lowest-level address. </a:t>
            </a:r>
            <a:endParaRPr/>
          </a:p>
          <a:p>
            <a:pPr indent="-342900" lvl="0" marL="342900" rtl="0" algn="l">
              <a:spcBef>
                <a:spcPts val="496"/>
              </a:spcBef>
              <a:spcAft>
                <a:spcPts val="0"/>
              </a:spcAft>
              <a:buClr>
                <a:schemeClr val="dk1"/>
              </a:buClr>
              <a:buSzPct val="100000"/>
              <a:buChar char="•"/>
            </a:pPr>
            <a:r>
              <a:rPr lang="en-US"/>
              <a:t>The size and format of these addresses vary depending on the network. </a:t>
            </a:r>
            <a:endParaRPr/>
          </a:p>
          <a:p>
            <a:pPr indent="-342900" lvl="0" marL="342900" rtl="0" algn="l">
              <a:spcBef>
                <a:spcPts val="496"/>
              </a:spcBef>
              <a:spcAft>
                <a:spcPts val="0"/>
              </a:spcAft>
              <a:buClr>
                <a:schemeClr val="dk1"/>
              </a:buClr>
              <a:buSzPct val="100000"/>
              <a:buChar char="•"/>
            </a:pPr>
            <a:r>
              <a:rPr lang="en-US"/>
              <a:t>For example, Ethernet uses a 6-byte (48-bit) physical address that is imprinted on the network interface card (NIC). </a:t>
            </a:r>
            <a:endParaRPr/>
          </a:p>
          <a:p>
            <a:pPr indent="-342900" lvl="0" marL="342900" rtl="0" algn="l">
              <a:spcBef>
                <a:spcPts val="496"/>
              </a:spcBef>
              <a:spcAft>
                <a:spcPts val="0"/>
              </a:spcAft>
              <a:buClr>
                <a:schemeClr val="dk1"/>
              </a:buClr>
              <a:buSzPct val="100000"/>
              <a:buChar char="•"/>
            </a:pPr>
            <a:r>
              <a:rPr lang="en-US"/>
              <a:t>Most local area networks use a 48-bit (6-byte) physical address written as 12 hexadecimal digits; every byte (2 hexadecimal digits) is separated by a colon, as shown below.</a:t>
            </a:r>
            <a:endParaRPr/>
          </a:p>
        </p:txBody>
      </p:sp>
      <p:pic>
        <p:nvPicPr>
          <p:cNvPr descr="download.png" id="2381" name="Google Shape;2381;p21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382" name="Google Shape;2382;p213"/>
          <p:cNvPicPr preferRelativeResize="0"/>
          <p:nvPr/>
        </p:nvPicPr>
        <p:blipFill rotWithShape="1">
          <a:blip r:embed="rId4">
            <a:alphaModFix/>
          </a:blip>
          <a:srcRect b="0" l="0" r="0" t="0"/>
          <a:stretch/>
        </p:blipFill>
        <p:spPr>
          <a:xfrm>
            <a:off x="2286000" y="5715000"/>
            <a:ext cx="5181600" cy="8382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2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88" name="Google Shape;2388;p214"/>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389" name="Google Shape;2389;p214"/>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Unicast, Multicast, and Broadcast Physical Addresses </a:t>
            </a:r>
            <a:endParaRPr/>
          </a:p>
          <a:p>
            <a:pPr indent="-342900" lvl="0" marL="342900" rtl="0" algn="l">
              <a:spcBef>
                <a:spcPts val="640"/>
              </a:spcBef>
              <a:spcAft>
                <a:spcPts val="0"/>
              </a:spcAft>
              <a:buClr>
                <a:schemeClr val="dk1"/>
              </a:buClr>
              <a:buSzPts val="3200"/>
              <a:buChar char="•"/>
            </a:pPr>
            <a:r>
              <a:rPr lang="en-US"/>
              <a:t>Physical addresses can be either </a:t>
            </a:r>
            <a:endParaRPr/>
          </a:p>
          <a:p>
            <a:pPr indent="-285750" lvl="1" marL="742950" rtl="0" algn="l">
              <a:spcBef>
                <a:spcPts val="560"/>
              </a:spcBef>
              <a:spcAft>
                <a:spcPts val="0"/>
              </a:spcAft>
              <a:buClr>
                <a:schemeClr val="dk1"/>
              </a:buClr>
              <a:buSzPts val="2800"/>
              <a:buChar char="–"/>
            </a:pPr>
            <a:r>
              <a:rPr lang="en-US"/>
              <a:t>Unicast (one single recipient), </a:t>
            </a:r>
            <a:endParaRPr/>
          </a:p>
          <a:p>
            <a:pPr indent="-285750" lvl="1" marL="742950" rtl="0" algn="l">
              <a:spcBef>
                <a:spcPts val="560"/>
              </a:spcBef>
              <a:spcAft>
                <a:spcPts val="0"/>
              </a:spcAft>
              <a:buClr>
                <a:schemeClr val="dk1"/>
              </a:buClr>
              <a:buSzPts val="2800"/>
              <a:buChar char="–"/>
            </a:pPr>
            <a:r>
              <a:rPr lang="en-US"/>
              <a:t>multicast (a group of recipients), or </a:t>
            </a:r>
            <a:endParaRPr/>
          </a:p>
          <a:p>
            <a:pPr indent="-285750" lvl="1" marL="742950" rtl="0" algn="l">
              <a:spcBef>
                <a:spcPts val="560"/>
              </a:spcBef>
              <a:spcAft>
                <a:spcPts val="0"/>
              </a:spcAft>
              <a:buClr>
                <a:schemeClr val="dk1"/>
              </a:buClr>
              <a:buSzPts val="2800"/>
              <a:buChar char="–"/>
            </a:pPr>
            <a:r>
              <a:rPr lang="en-US"/>
              <a:t>broadcast (to be received by all systems in the network). </a:t>
            </a:r>
            <a:endParaRPr/>
          </a:p>
          <a:p>
            <a:pPr indent="-342900" lvl="0" marL="342900" rtl="0" algn="l">
              <a:spcBef>
                <a:spcPts val="640"/>
              </a:spcBef>
              <a:spcAft>
                <a:spcPts val="0"/>
              </a:spcAft>
              <a:buClr>
                <a:schemeClr val="dk1"/>
              </a:buClr>
              <a:buSzPts val="3200"/>
              <a:buChar char="•"/>
            </a:pPr>
            <a:r>
              <a:rPr lang="en-US"/>
              <a:t>Some networks support all three addresses</a:t>
            </a:r>
            <a:endParaRPr/>
          </a:p>
        </p:txBody>
      </p:sp>
      <p:pic>
        <p:nvPicPr>
          <p:cNvPr descr="download.png" id="2390" name="Google Shape;2390;p21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355" name="Google Shape;355;p44"/>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56" name="Google Shape;356;p44"/>
          <p:cNvSpPr txBox="1"/>
          <p:nvPr/>
        </p:nvSpPr>
        <p:spPr>
          <a:xfrm>
            <a:off x="152400" y="1295400"/>
            <a:ext cx="8991600" cy="5181600"/>
          </a:xfrm>
          <a:prstGeom prst="rect">
            <a:avLst/>
          </a:prstGeom>
          <a:noFill/>
          <a:ln>
            <a:noFill/>
          </a:ln>
        </p:spPr>
        <p:txBody>
          <a:bodyPr anchorCtr="0" anchor="t" bIns="45700" lIns="91425" spcFirstLastPara="1" rIns="91425" wrap="square" tIns="45700">
            <a:normAutofit/>
          </a:bodyPr>
          <a:lstStyle/>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rgbClr val="0000FF"/>
                </a:solidFill>
                <a:latin typeface="Calibri"/>
                <a:ea typeface="Calibri"/>
                <a:cs typeface="Calibri"/>
                <a:sym typeface="Calibri"/>
              </a:rPr>
              <a:t>Early 1990s:</a:t>
            </a:r>
            <a:r>
              <a:rPr lang="en-US" sz="32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WWW</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Hypertext  </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HTTP: Tim Berners-Lee develops WWW an Internet based hypermedia initiative, and </a:t>
            </a:r>
            <a:r>
              <a:rPr b="0" i="0" lang="en-US" sz="2800" u="none" cap="none" strike="noStrike">
                <a:solidFill>
                  <a:srgbClr val="FF0000"/>
                </a:solidFill>
                <a:latin typeface="Calibri"/>
                <a:ea typeface="Calibri"/>
                <a:cs typeface="Calibri"/>
                <a:sym typeface="Calibri"/>
              </a:rPr>
              <a:t>specifies URLs, HTTP and HTML which became basis for today’s WWW</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1994: Mosaic (Univ. of Illinois), later </a:t>
            </a:r>
            <a:r>
              <a:rPr b="0" i="0" lang="en-US" sz="2800" u="none" cap="none" strike="noStrike">
                <a:solidFill>
                  <a:srgbClr val="FF0000"/>
                </a:solidFill>
                <a:latin typeface="Calibri"/>
                <a:ea typeface="Calibri"/>
                <a:cs typeface="Calibri"/>
                <a:sym typeface="Calibri"/>
              </a:rPr>
              <a:t>Netscape the major browsers </a:t>
            </a:r>
            <a:r>
              <a:rPr b="0" i="0" lang="en-US" sz="2800" u="none" cap="none" strike="noStrike">
                <a:solidFill>
                  <a:schemeClr val="dk1"/>
                </a:solidFill>
                <a:latin typeface="Calibri"/>
                <a:ea typeface="Calibri"/>
                <a:cs typeface="Calibri"/>
                <a:sym typeface="Calibri"/>
              </a:rPr>
              <a:t>until late 1990’s</a:t>
            </a:r>
            <a:endParaRPr/>
          </a:p>
          <a:p>
            <a:pPr indent="-177800" lvl="1" marL="4572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Commercialization of the </a:t>
            </a:r>
            <a:r>
              <a:rPr b="0" i="0" lang="en-US" sz="2800" u="none" cap="none" strike="noStrike">
                <a:solidFill>
                  <a:srgbClr val="FF0000"/>
                </a:solidFill>
                <a:latin typeface="Calibri"/>
                <a:ea typeface="Calibri"/>
                <a:cs typeface="Calibri"/>
                <a:sym typeface="Calibri"/>
              </a:rPr>
              <a:t>WWW</a:t>
            </a:r>
            <a:r>
              <a:rPr b="0" i="0" lang="en-US" sz="2800" u="none" cap="none" strike="noStrike">
                <a:solidFill>
                  <a:schemeClr val="dk1"/>
                </a:solidFill>
                <a:latin typeface="Calibri"/>
                <a:ea typeface="Calibri"/>
                <a:cs typeface="Calibri"/>
                <a:sym typeface="Calibri"/>
              </a:rPr>
              <a:t>, with introduction of </a:t>
            </a:r>
            <a:r>
              <a:rPr b="0" i="0" lang="en-US" sz="2800" u="none" cap="none" strike="noStrike">
                <a:solidFill>
                  <a:srgbClr val="FF0000"/>
                </a:solidFill>
                <a:latin typeface="Calibri"/>
                <a:ea typeface="Calibri"/>
                <a:cs typeface="Calibri"/>
                <a:sym typeface="Calibri"/>
              </a:rPr>
              <a:t>HTTPS</a:t>
            </a:r>
            <a:r>
              <a:rPr b="0" i="0" lang="en-US" sz="2800" u="none" cap="none" strike="noStrike">
                <a:solidFill>
                  <a:schemeClr val="dk1"/>
                </a:solidFill>
                <a:latin typeface="Calibri"/>
                <a:ea typeface="Calibri"/>
                <a:cs typeface="Calibri"/>
                <a:sym typeface="Calibri"/>
              </a:rPr>
              <a:t> e-commerce is realized </a:t>
            </a:r>
            <a:endParaRPr/>
          </a:p>
          <a:p>
            <a:pPr indent="0" lvl="1" marL="457200" marR="0" rtl="0" algn="l">
              <a:lnSpc>
                <a:spcPct val="8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203200" lvl="0" marL="0" marR="0" rtl="0" algn="l">
              <a:lnSpc>
                <a:spcPct val="80000"/>
              </a:lnSpc>
              <a:spcBef>
                <a:spcPts val="0"/>
              </a:spcBef>
              <a:spcAft>
                <a:spcPts val="0"/>
              </a:spcAft>
              <a:buClr>
                <a:srgbClr val="0000FF"/>
              </a:buClr>
              <a:buSzPts val="3200"/>
              <a:buFont typeface="Arial"/>
              <a:buChar char="•"/>
            </a:pPr>
            <a:r>
              <a:rPr lang="en-US" sz="3200">
                <a:solidFill>
                  <a:srgbClr val="0000FF"/>
                </a:solidFill>
                <a:latin typeface="Calibri"/>
                <a:ea typeface="Calibri"/>
                <a:cs typeface="Calibri"/>
                <a:sym typeface="Calibri"/>
              </a:rPr>
              <a:t> Late 1990’s:</a:t>
            </a:r>
            <a:endParaRPr/>
          </a:p>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50 million computers on Internet</a:t>
            </a:r>
            <a:endParaRPr/>
          </a:p>
          <a:p>
            <a:pPr indent="-177800" lvl="0" marL="0" marR="0" rtl="0" algn="l">
              <a:lnSpc>
                <a:spcPct val="8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100 million+ users</a:t>
            </a:r>
            <a:endParaRPr/>
          </a:p>
          <a:p>
            <a:pPr indent="-203200" lvl="0" marL="0" marR="0" rtl="0" algn="l">
              <a:lnSpc>
                <a:spcPct val="8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 backbone links running at 1 Gbps</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Arial"/>
              <a:buNone/>
            </a:pPr>
            <a:r>
              <a:t/>
            </a:r>
            <a:endParaRPr sz="2800">
              <a:solidFill>
                <a:srgbClr val="000000"/>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396" name="Google Shape;2396;p215"/>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397" name="Google Shape;2397;p215"/>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Font typeface="Arial"/>
              <a:buNone/>
            </a:pPr>
            <a:r>
              <a:rPr b="1" lang="en-US"/>
              <a:t>Logical Addresses </a:t>
            </a:r>
            <a:endParaRPr/>
          </a:p>
          <a:p>
            <a:pPr indent="-342900" lvl="0" marL="342900" rtl="0" algn="l">
              <a:spcBef>
                <a:spcPts val="592"/>
              </a:spcBef>
              <a:spcAft>
                <a:spcPts val="0"/>
              </a:spcAft>
              <a:buClr>
                <a:schemeClr val="dk1"/>
              </a:buClr>
              <a:buSzPct val="100000"/>
              <a:buChar char="•"/>
            </a:pPr>
            <a:r>
              <a:rPr lang="en-US"/>
              <a:t>Logical addresses are necessary for universal communications that are independent of underlying physical networks. </a:t>
            </a:r>
            <a:endParaRPr/>
          </a:p>
          <a:p>
            <a:pPr indent="-342900" lvl="0" marL="342900" rtl="0" algn="l">
              <a:spcBef>
                <a:spcPts val="592"/>
              </a:spcBef>
              <a:spcAft>
                <a:spcPts val="0"/>
              </a:spcAft>
              <a:buClr>
                <a:schemeClr val="dk1"/>
              </a:buClr>
              <a:buSzPct val="100000"/>
              <a:buChar char="•"/>
            </a:pPr>
            <a:r>
              <a:rPr lang="en-US"/>
              <a:t>Physical addresses are not adequate in an internetwork environment where different networks can have different address formats. </a:t>
            </a:r>
            <a:endParaRPr/>
          </a:p>
          <a:p>
            <a:pPr indent="-342900" lvl="0" marL="342900" rtl="0" algn="l">
              <a:spcBef>
                <a:spcPts val="592"/>
              </a:spcBef>
              <a:spcAft>
                <a:spcPts val="0"/>
              </a:spcAft>
              <a:buClr>
                <a:schemeClr val="dk1"/>
              </a:buClr>
              <a:buSzPct val="100000"/>
              <a:buChar char="•"/>
            </a:pPr>
            <a:r>
              <a:rPr lang="en-US"/>
              <a:t>A universal addressing system is needed in which each host can be identified uniquely, regardless of the underlying physical network. </a:t>
            </a:r>
            <a:endParaRPr/>
          </a:p>
          <a:p>
            <a:pPr indent="-342900" lvl="0" marL="342900" rtl="0" algn="l">
              <a:spcBef>
                <a:spcPts val="592"/>
              </a:spcBef>
              <a:spcAft>
                <a:spcPts val="0"/>
              </a:spcAft>
              <a:buClr>
                <a:schemeClr val="dk1"/>
              </a:buClr>
              <a:buSzPct val="100000"/>
              <a:buChar char="•"/>
            </a:pPr>
            <a:r>
              <a:rPr lang="en-US"/>
              <a:t>The logical addresses are designed for this purpose</a:t>
            </a:r>
            <a:endParaRPr/>
          </a:p>
        </p:txBody>
      </p:sp>
      <p:pic>
        <p:nvPicPr>
          <p:cNvPr descr="download.png" id="2398" name="Google Shape;2398;p21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2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04" name="Google Shape;2404;p216"/>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405" name="Google Shape;2405;p216"/>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Font typeface="Arial"/>
              <a:buNone/>
            </a:pPr>
            <a:r>
              <a:rPr b="1" lang="en-US"/>
              <a:t>Port Addresses </a:t>
            </a:r>
            <a:endParaRPr/>
          </a:p>
          <a:p>
            <a:pPr indent="-342900" lvl="0" marL="342900" rtl="0" algn="l">
              <a:spcBef>
                <a:spcPts val="544"/>
              </a:spcBef>
              <a:spcAft>
                <a:spcPts val="0"/>
              </a:spcAft>
              <a:buClr>
                <a:schemeClr val="dk1"/>
              </a:buClr>
              <a:buSzPct val="100000"/>
              <a:buChar char="•"/>
            </a:pPr>
            <a:r>
              <a:rPr lang="en-US"/>
              <a:t>The end objective of Internet communication is a process communicating with another process.</a:t>
            </a:r>
            <a:endParaRPr/>
          </a:p>
          <a:p>
            <a:pPr indent="-342900" lvl="0" marL="342900" rtl="0" algn="l">
              <a:spcBef>
                <a:spcPts val="544"/>
              </a:spcBef>
              <a:spcAft>
                <a:spcPts val="0"/>
              </a:spcAft>
              <a:buClr>
                <a:schemeClr val="dk1"/>
              </a:buClr>
              <a:buSzPct val="100000"/>
              <a:buChar char="•"/>
            </a:pPr>
            <a:r>
              <a:rPr lang="en-US"/>
              <a:t>For example, computer A can communicate with computer C by using TELNET. At the same time, computer A communicates with computer B by using the File Transfer Protocol (FTP). </a:t>
            </a:r>
            <a:endParaRPr/>
          </a:p>
          <a:p>
            <a:pPr indent="-342900" lvl="0" marL="342900" rtl="0" algn="l">
              <a:spcBef>
                <a:spcPts val="544"/>
              </a:spcBef>
              <a:spcAft>
                <a:spcPts val="0"/>
              </a:spcAft>
              <a:buClr>
                <a:schemeClr val="dk1"/>
              </a:buClr>
              <a:buSzPct val="100000"/>
              <a:buChar char="•"/>
            </a:pPr>
            <a:r>
              <a:rPr lang="en-US"/>
              <a:t>For these processes to receive data simultaneously, we need a method to label the different processes. </a:t>
            </a:r>
            <a:endParaRPr/>
          </a:p>
          <a:p>
            <a:pPr indent="-342900" lvl="0" marL="342900" rtl="0" algn="l">
              <a:spcBef>
                <a:spcPts val="544"/>
              </a:spcBef>
              <a:spcAft>
                <a:spcPts val="0"/>
              </a:spcAft>
              <a:buClr>
                <a:schemeClr val="dk1"/>
              </a:buClr>
              <a:buSzPct val="100000"/>
              <a:buChar char="•"/>
            </a:pPr>
            <a:r>
              <a:rPr lang="en-US"/>
              <a:t>In other words, they need addresses. In the TCP/IP architecture, the label assigned to a process is called a port address. </a:t>
            </a:r>
            <a:endParaRPr/>
          </a:p>
          <a:p>
            <a:pPr indent="-342900" lvl="0" marL="342900" rtl="0" algn="l">
              <a:spcBef>
                <a:spcPts val="544"/>
              </a:spcBef>
              <a:spcAft>
                <a:spcPts val="0"/>
              </a:spcAft>
              <a:buClr>
                <a:schemeClr val="dk1"/>
              </a:buClr>
              <a:buSzPct val="100000"/>
              <a:buChar char="•"/>
            </a:pPr>
            <a:r>
              <a:rPr lang="en-US"/>
              <a:t>A port address in TCP/IP is 16 bits in length.</a:t>
            </a:r>
            <a:endParaRPr/>
          </a:p>
        </p:txBody>
      </p:sp>
      <p:pic>
        <p:nvPicPr>
          <p:cNvPr descr="download.png" id="2406" name="Google Shape;2406;p21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12" name="Google Shape;2412;p217"/>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ADDRESSING</a:t>
            </a:r>
            <a:endParaRPr>
              <a:solidFill>
                <a:srgbClr val="FF0000"/>
              </a:solidFill>
            </a:endParaRPr>
          </a:p>
        </p:txBody>
      </p:sp>
      <p:sp>
        <p:nvSpPr>
          <p:cNvPr id="2413" name="Google Shape;2413;p217"/>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Font typeface="Arial"/>
              <a:buNone/>
            </a:pPr>
            <a:r>
              <a:rPr b="1" lang="en-US"/>
              <a:t>Application-Specific Addresses </a:t>
            </a:r>
            <a:endParaRPr/>
          </a:p>
          <a:p>
            <a:pPr indent="-342900" lvl="0" marL="342900" rtl="0" algn="l">
              <a:spcBef>
                <a:spcPts val="592"/>
              </a:spcBef>
              <a:spcAft>
                <a:spcPts val="0"/>
              </a:spcAft>
              <a:buClr>
                <a:schemeClr val="dk1"/>
              </a:buClr>
              <a:buSzPct val="100000"/>
              <a:buChar char="•"/>
            </a:pPr>
            <a:r>
              <a:rPr lang="en-US"/>
              <a:t>Some applications have user-friendly addresses that are designed for that specific application. </a:t>
            </a:r>
            <a:endParaRPr/>
          </a:p>
          <a:p>
            <a:pPr indent="-342900" lvl="0" marL="342900" rtl="0" algn="l">
              <a:spcBef>
                <a:spcPts val="592"/>
              </a:spcBef>
              <a:spcAft>
                <a:spcPts val="0"/>
              </a:spcAft>
              <a:buClr>
                <a:schemeClr val="dk1"/>
              </a:buClr>
              <a:buSzPct val="100000"/>
              <a:buChar char="•"/>
            </a:pPr>
            <a:r>
              <a:rPr lang="en-US"/>
              <a:t>Examples include the e-mail address (for example, co_sci@yahoo.com) and the Universal Resource Locator (URL) (for example, www.mhhe.com). </a:t>
            </a:r>
            <a:endParaRPr/>
          </a:p>
          <a:p>
            <a:pPr indent="-342900" lvl="0" marL="342900" rtl="0" algn="l">
              <a:spcBef>
                <a:spcPts val="592"/>
              </a:spcBef>
              <a:spcAft>
                <a:spcPts val="0"/>
              </a:spcAft>
              <a:buClr>
                <a:schemeClr val="dk1"/>
              </a:buClr>
              <a:buSzPct val="100000"/>
              <a:buChar char="•"/>
            </a:pPr>
            <a:r>
              <a:rPr lang="en-US"/>
              <a:t>The first defines the recipient of an e-mail; the second is used to find a document on the World Wide Web. </a:t>
            </a:r>
            <a:endParaRPr/>
          </a:p>
          <a:p>
            <a:pPr indent="-342900" lvl="0" marL="342900" rtl="0" algn="l">
              <a:spcBef>
                <a:spcPts val="592"/>
              </a:spcBef>
              <a:spcAft>
                <a:spcPts val="0"/>
              </a:spcAft>
              <a:buClr>
                <a:schemeClr val="dk1"/>
              </a:buClr>
              <a:buSzPct val="100000"/>
              <a:buChar char="•"/>
            </a:pPr>
            <a:r>
              <a:rPr lang="en-US"/>
              <a:t>These addresses, however, get changed to the corresponding port and logical addresses by the sending computer.</a:t>
            </a:r>
            <a:endParaRPr/>
          </a:p>
        </p:txBody>
      </p:sp>
      <p:pic>
        <p:nvPicPr>
          <p:cNvPr descr="download.png" id="2414" name="Google Shape;2414;p21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20" name="Google Shape;2420;p218"/>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Session 9</a:t>
            </a:r>
            <a:endParaRPr>
              <a:solidFill>
                <a:srgbClr val="FF0000"/>
              </a:solidFill>
            </a:endParaRPr>
          </a:p>
        </p:txBody>
      </p:sp>
      <p:sp>
        <p:nvSpPr>
          <p:cNvPr id="2421" name="Google Shape;2421;p218"/>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a:p>
            <a:pPr indent="-342900" lvl="0" marL="342900" rtl="0" algn="l">
              <a:spcBef>
                <a:spcPts val="640"/>
              </a:spcBef>
              <a:spcAft>
                <a:spcPts val="0"/>
              </a:spcAft>
              <a:buClr>
                <a:schemeClr val="dk1"/>
              </a:buClr>
              <a:buSzPts val="3200"/>
              <a:buFont typeface="Arial"/>
              <a:buNone/>
            </a:pPr>
            <a:r>
              <a:rPr lang="en-US"/>
              <a:t>Network  layer protocols:</a:t>
            </a:r>
            <a:endParaRPr/>
          </a:p>
          <a:p>
            <a:pPr indent="-285750" lvl="1" marL="742950" rtl="0" algn="l">
              <a:spcBef>
                <a:spcPts val="560"/>
              </a:spcBef>
              <a:spcAft>
                <a:spcPts val="0"/>
              </a:spcAft>
              <a:buClr>
                <a:schemeClr val="dk1"/>
              </a:buClr>
              <a:buSzPts val="2800"/>
              <a:buChar char="–"/>
            </a:pPr>
            <a:r>
              <a:rPr lang="en-US"/>
              <a:t> ARP</a:t>
            </a:r>
            <a:endParaRPr/>
          </a:p>
          <a:p>
            <a:pPr indent="-285750" lvl="1" marL="742950" rtl="0" algn="l">
              <a:spcBef>
                <a:spcPts val="560"/>
              </a:spcBef>
              <a:spcAft>
                <a:spcPts val="0"/>
              </a:spcAft>
              <a:buClr>
                <a:schemeClr val="dk1"/>
              </a:buClr>
              <a:buSzPts val="2800"/>
              <a:buChar char="–"/>
            </a:pPr>
            <a:r>
              <a:rPr lang="en-US"/>
              <a:t> RARP  and</a:t>
            </a:r>
            <a:endParaRPr/>
          </a:p>
          <a:p>
            <a:pPr indent="-285750" lvl="1" marL="742950" rtl="0" algn="l">
              <a:spcBef>
                <a:spcPts val="560"/>
              </a:spcBef>
              <a:spcAft>
                <a:spcPts val="0"/>
              </a:spcAft>
              <a:buClr>
                <a:schemeClr val="dk1"/>
              </a:buClr>
              <a:buSzPts val="2800"/>
              <a:buChar char="–"/>
            </a:pPr>
            <a:r>
              <a:rPr lang="en-US"/>
              <a:t> ICMP</a:t>
            </a:r>
            <a:endParaRPr/>
          </a:p>
          <a:p>
            <a:pPr indent="-342900" lvl="0" marL="342900" rtl="0" algn="l">
              <a:spcBef>
                <a:spcPts val="640"/>
              </a:spcBef>
              <a:spcAft>
                <a:spcPts val="0"/>
              </a:spcAft>
              <a:buClr>
                <a:schemeClr val="dk1"/>
              </a:buClr>
              <a:buSzPts val="3200"/>
              <a:buFont typeface="Arial"/>
              <a:buNone/>
            </a:pPr>
            <a:r>
              <a:rPr lang="en-US"/>
              <a:t> </a:t>
            </a:r>
            <a:endParaRPr/>
          </a:p>
        </p:txBody>
      </p:sp>
      <p:pic>
        <p:nvPicPr>
          <p:cNvPr descr="download.png" id="2422" name="Google Shape;2422;p21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2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28" name="Google Shape;2428;p219"/>
          <p:cNvSpPr txBox="1"/>
          <p:nvPr>
            <p:ph type="title"/>
          </p:nvPr>
        </p:nvSpPr>
        <p:spPr>
          <a:xfrm>
            <a:off x="457200" y="274638"/>
            <a:ext cx="5791200" cy="487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Network Layer Protocols</a:t>
            </a:r>
            <a:endParaRPr>
              <a:solidFill>
                <a:srgbClr val="FF0000"/>
              </a:solidFill>
            </a:endParaRPr>
          </a:p>
        </p:txBody>
      </p:sp>
      <p:sp>
        <p:nvSpPr>
          <p:cNvPr id="2429" name="Google Shape;2429;p219"/>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r>
              <a:rPr lang="en-US"/>
              <a:t>Network  layer protocols:</a:t>
            </a:r>
            <a:endParaRPr/>
          </a:p>
          <a:p>
            <a:pPr indent="-285750" lvl="1" marL="742950" rtl="0" algn="l">
              <a:spcBef>
                <a:spcPts val="560"/>
              </a:spcBef>
              <a:spcAft>
                <a:spcPts val="0"/>
              </a:spcAft>
              <a:buClr>
                <a:schemeClr val="dk1"/>
              </a:buClr>
              <a:buSzPts val="2800"/>
              <a:buChar char="–"/>
            </a:pPr>
            <a:r>
              <a:rPr lang="en-US"/>
              <a:t> IPv4 is responsible for packetizing, forwarding, and delivery of a packet. </a:t>
            </a:r>
            <a:endParaRPr/>
          </a:p>
          <a:p>
            <a:pPr indent="-285750" lvl="1" marL="742950" rtl="0" algn="l">
              <a:spcBef>
                <a:spcPts val="560"/>
              </a:spcBef>
              <a:spcAft>
                <a:spcPts val="0"/>
              </a:spcAft>
              <a:buClr>
                <a:schemeClr val="dk1"/>
              </a:buClr>
              <a:buSzPts val="2800"/>
              <a:buChar char="–"/>
            </a:pPr>
            <a:r>
              <a:rPr lang="en-US"/>
              <a:t>ICMPv4 helps IPv4 to handle some errors that may occur in delivery. </a:t>
            </a:r>
            <a:endParaRPr/>
          </a:p>
          <a:p>
            <a:pPr indent="-285750" lvl="1" marL="742950" rtl="0" algn="l">
              <a:spcBef>
                <a:spcPts val="560"/>
              </a:spcBef>
              <a:spcAft>
                <a:spcPts val="0"/>
              </a:spcAft>
              <a:buClr>
                <a:schemeClr val="dk1"/>
              </a:buClr>
              <a:buSzPts val="2800"/>
              <a:buChar char="–"/>
            </a:pPr>
            <a:r>
              <a:rPr lang="en-US"/>
              <a:t>IGMP is used to help IPv4 in multicasting. </a:t>
            </a:r>
            <a:endParaRPr/>
          </a:p>
          <a:p>
            <a:pPr indent="-285750" lvl="1" marL="742950" rtl="0" algn="l">
              <a:spcBef>
                <a:spcPts val="560"/>
              </a:spcBef>
              <a:spcAft>
                <a:spcPts val="0"/>
              </a:spcAft>
              <a:buClr>
                <a:schemeClr val="dk1"/>
              </a:buClr>
              <a:buSzPts val="2800"/>
              <a:buChar char="–"/>
            </a:pPr>
            <a:r>
              <a:rPr lang="en-US"/>
              <a:t>ARP is used in address mapping and</a:t>
            </a:r>
            <a:endParaRPr/>
          </a:p>
          <a:p>
            <a:pPr indent="-285750" lvl="1" marL="742950" rtl="0" algn="l">
              <a:spcBef>
                <a:spcPts val="560"/>
              </a:spcBef>
              <a:spcAft>
                <a:spcPts val="0"/>
              </a:spcAft>
              <a:buClr>
                <a:schemeClr val="dk1"/>
              </a:buClr>
              <a:buSzPts val="2800"/>
              <a:buChar char="–"/>
            </a:pPr>
            <a:r>
              <a:rPr lang="en-US"/>
              <a:t>RARP is also used in address mapping but in reverse</a:t>
            </a:r>
            <a:endParaRPr/>
          </a:p>
          <a:p>
            <a:pPr indent="-342900" lvl="0" marL="342900" rtl="0" algn="l">
              <a:spcBef>
                <a:spcPts val="640"/>
              </a:spcBef>
              <a:spcAft>
                <a:spcPts val="0"/>
              </a:spcAft>
              <a:buClr>
                <a:schemeClr val="dk1"/>
              </a:buClr>
              <a:buSzPts val="3200"/>
              <a:buFont typeface="Arial"/>
              <a:buNone/>
            </a:pPr>
            <a:r>
              <a:rPr lang="en-US"/>
              <a:t> </a:t>
            </a:r>
            <a:endParaRPr/>
          </a:p>
        </p:txBody>
      </p:sp>
      <p:pic>
        <p:nvPicPr>
          <p:cNvPr descr="download.png" id="2430" name="Google Shape;2430;p21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36" name="Google Shape;2436;p220"/>
          <p:cNvSpPr txBox="1"/>
          <p:nvPr>
            <p:ph type="title"/>
          </p:nvPr>
        </p:nvSpPr>
        <p:spPr>
          <a:xfrm>
            <a:off x="457200" y="274638"/>
            <a:ext cx="5791200" cy="9445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Position of NLP in TCP/IP Stack Suite</a:t>
            </a:r>
            <a:endParaRPr>
              <a:solidFill>
                <a:srgbClr val="FF0000"/>
              </a:solidFill>
            </a:endParaRPr>
          </a:p>
        </p:txBody>
      </p:sp>
      <p:sp>
        <p:nvSpPr>
          <p:cNvPr id="2437" name="Google Shape;2437;p220"/>
          <p:cNvSpPr txBox="1"/>
          <p:nvPr>
            <p:ph idx="1" type="body"/>
          </p:nvPr>
        </p:nvSpPr>
        <p:spPr>
          <a:xfrm>
            <a:off x="228600" y="12192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lang="en-US"/>
              <a:t> </a:t>
            </a:r>
            <a:endParaRPr/>
          </a:p>
        </p:txBody>
      </p:sp>
      <p:pic>
        <p:nvPicPr>
          <p:cNvPr descr="download.png" id="2438" name="Google Shape;2438;p22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pic>
        <p:nvPicPr>
          <p:cNvPr id="2439" name="Google Shape;2439;p220"/>
          <p:cNvPicPr preferRelativeResize="0"/>
          <p:nvPr/>
        </p:nvPicPr>
        <p:blipFill rotWithShape="1">
          <a:blip r:embed="rId4">
            <a:alphaModFix/>
          </a:blip>
          <a:srcRect b="0" l="0" r="0" t="0"/>
          <a:stretch/>
        </p:blipFill>
        <p:spPr>
          <a:xfrm>
            <a:off x="104775" y="1371600"/>
            <a:ext cx="8934450" cy="50292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2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45" name="Google Shape;2445;p221"/>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ICMP V4</a:t>
            </a:r>
            <a:endParaRPr>
              <a:solidFill>
                <a:srgbClr val="FF0000"/>
              </a:solidFill>
            </a:endParaRPr>
          </a:p>
        </p:txBody>
      </p:sp>
      <p:sp>
        <p:nvSpPr>
          <p:cNvPr id="2446" name="Google Shape;2446;p221"/>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US"/>
              <a:t>ICMPv4</a:t>
            </a:r>
            <a:r>
              <a:rPr lang="en-US"/>
              <a:t> - The IPv4 has no error-reporting or error-correcting mechanism</a:t>
            </a:r>
            <a:endParaRPr/>
          </a:p>
          <a:p>
            <a:pPr indent="-342900" lvl="0" marL="342900" rtl="0" algn="l">
              <a:spcBef>
                <a:spcPts val="592"/>
              </a:spcBef>
              <a:spcAft>
                <a:spcPts val="0"/>
              </a:spcAft>
              <a:buClr>
                <a:schemeClr val="dk1"/>
              </a:buClr>
              <a:buSzPct val="100000"/>
              <a:buChar char="•"/>
            </a:pPr>
            <a:r>
              <a:rPr lang="en-US"/>
              <a:t>The IP protocol also lacks a mechanism for host and management queries</a:t>
            </a:r>
            <a:endParaRPr/>
          </a:p>
          <a:p>
            <a:pPr indent="-342900" lvl="0" marL="342900" rtl="0" algn="l">
              <a:spcBef>
                <a:spcPts val="592"/>
              </a:spcBef>
              <a:spcAft>
                <a:spcPts val="0"/>
              </a:spcAft>
              <a:buClr>
                <a:schemeClr val="dk1"/>
              </a:buClr>
              <a:buSzPct val="100000"/>
              <a:buChar char="•"/>
            </a:pPr>
            <a:r>
              <a:rPr lang="en-US"/>
              <a:t>The Internet Control Message Protocol version 4 (ICMPv4) has been designed to compensate for the above two deficiencies</a:t>
            </a:r>
            <a:endParaRPr/>
          </a:p>
          <a:p>
            <a:pPr indent="-342900" lvl="0" marL="342900" rtl="0" algn="l">
              <a:spcBef>
                <a:spcPts val="592"/>
              </a:spcBef>
              <a:spcAft>
                <a:spcPts val="0"/>
              </a:spcAft>
              <a:buClr>
                <a:schemeClr val="dk1"/>
              </a:buClr>
              <a:buSzPct val="100000"/>
              <a:buChar char="•"/>
            </a:pPr>
            <a:r>
              <a:rPr b="1" lang="en-US"/>
              <a:t>ICMP MESSAGES </a:t>
            </a:r>
            <a:endParaRPr/>
          </a:p>
          <a:p>
            <a:pPr indent="-285750" lvl="1" marL="742950" rtl="0" algn="l">
              <a:spcBef>
                <a:spcPts val="518"/>
              </a:spcBef>
              <a:spcAft>
                <a:spcPts val="0"/>
              </a:spcAft>
              <a:buClr>
                <a:schemeClr val="dk1"/>
              </a:buClr>
              <a:buSzPct val="100000"/>
              <a:buChar char="–"/>
            </a:pPr>
            <a:r>
              <a:rPr b="1" lang="en-US"/>
              <a:t>Error-reporting messages </a:t>
            </a:r>
            <a:r>
              <a:rPr lang="en-US"/>
              <a:t>report problems that a router or a host (destination) may encounter when it processes an IP packet. </a:t>
            </a:r>
            <a:endParaRPr/>
          </a:p>
          <a:p>
            <a:pPr indent="-285750" lvl="1" marL="742950" rtl="0" algn="l">
              <a:spcBef>
                <a:spcPts val="518"/>
              </a:spcBef>
              <a:spcAft>
                <a:spcPts val="0"/>
              </a:spcAft>
              <a:buClr>
                <a:schemeClr val="dk1"/>
              </a:buClr>
              <a:buSzPct val="100000"/>
              <a:buChar char="–"/>
            </a:pPr>
            <a:r>
              <a:rPr b="1" lang="en-US"/>
              <a:t>Query messages </a:t>
            </a:r>
            <a:r>
              <a:rPr lang="en-US"/>
              <a:t>help a host or a network manager get specific information from a router or another host.</a:t>
            </a:r>
            <a:endParaRPr/>
          </a:p>
        </p:txBody>
      </p:sp>
      <p:pic>
        <p:nvPicPr>
          <p:cNvPr descr="download.png" id="2447" name="Google Shape;2447;p22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48" name="Google Shape;2448;p221"/>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2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54" name="Google Shape;2454;p222"/>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ICMP V4</a:t>
            </a:r>
            <a:endParaRPr>
              <a:solidFill>
                <a:srgbClr val="FF0000"/>
              </a:solidFill>
            </a:endParaRPr>
          </a:p>
        </p:txBody>
      </p:sp>
      <p:sp>
        <p:nvSpPr>
          <p:cNvPr id="2455" name="Google Shape;2455;p222"/>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General format of ICMP messages</a:t>
            </a:r>
            <a:endParaRPr/>
          </a:p>
        </p:txBody>
      </p:sp>
      <p:pic>
        <p:nvPicPr>
          <p:cNvPr descr="download.png" id="2456" name="Google Shape;2456;p22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57" name="Google Shape;2457;p222"/>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458" name="Google Shape;2458;p222"/>
          <p:cNvPicPr preferRelativeResize="0"/>
          <p:nvPr/>
        </p:nvPicPr>
        <p:blipFill rotWithShape="1">
          <a:blip r:embed="rId4">
            <a:alphaModFix/>
          </a:blip>
          <a:srcRect b="0" l="0" r="0" t="0"/>
          <a:stretch/>
        </p:blipFill>
        <p:spPr>
          <a:xfrm>
            <a:off x="457200" y="1905000"/>
            <a:ext cx="7991475" cy="2362200"/>
          </a:xfrm>
          <a:prstGeom prst="rect">
            <a:avLst/>
          </a:prstGeom>
          <a:noFill/>
          <a:ln>
            <a:noFill/>
          </a:ln>
        </p:spPr>
      </p:pic>
      <p:pic>
        <p:nvPicPr>
          <p:cNvPr id="2459" name="Google Shape;2459;p222"/>
          <p:cNvPicPr preferRelativeResize="0"/>
          <p:nvPr/>
        </p:nvPicPr>
        <p:blipFill rotWithShape="1">
          <a:blip r:embed="rId5">
            <a:alphaModFix/>
          </a:blip>
          <a:srcRect b="0" l="0" r="0" t="0"/>
          <a:stretch/>
        </p:blipFill>
        <p:spPr>
          <a:xfrm>
            <a:off x="381000" y="4267200"/>
            <a:ext cx="8010525" cy="20193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2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65" name="Google Shape;2465;p223"/>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ICMP V4</a:t>
            </a:r>
            <a:endParaRPr>
              <a:solidFill>
                <a:srgbClr val="FF0000"/>
              </a:solidFill>
            </a:endParaRPr>
          </a:p>
        </p:txBody>
      </p:sp>
      <p:sp>
        <p:nvSpPr>
          <p:cNvPr id="2466" name="Google Shape;2466;p223"/>
          <p:cNvSpPr txBox="1"/>
          <p:nvPr>
            <p:ph idx="1" type="body"/>
          </p:nvPr>
        </p:nvSpPr>
        <p:spPr>
          <a:xfrm>
            <a:off x="228600" y="1219200"/>
            <a:ext cx="8534400" cy="5410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Contents of data field for the error messages</a:t>
            </a:r>
            <a:endParaRPr/>
          </a:p>
        </p:txBody>
      </p:sp>
      <p:pic>
        <p:nvPicPr>
          <p:cNvPr descr="download.png" id="2467" name="Google Shape;2467;p22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68" name="Google Shape;2468;p223"/>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469" name="Google Shape;2469;p223"/>
          <p:cNvPicPr preferRelativeResize="0"/>
          <p:nvPr/>
        </p:nvPicPr>
        <p:blipFill rotWithShape="1">
          <a:blip r:embed="rId4">
            <a:alphaModFix/>
          </a:blip>
          <a:srcRect b="0" l="0" r="0" t="0"/>
          <a:stretch/>
        </p:blipFill>
        <p:spPr>
          <a:xfrm>
            <a:off x="609600" y="2057400"/>
            <a:ext cx="7486650" cy="39624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75" name="Google Shape;2475;p224"/>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a:t>
            </a:r>
            <a:endParaRPr>
              <a:solidFill>
                <a:srgbClr val="FF0000"/>
              </a:solidFill>
            </a:endParaRPr>
          </a:p>
        </p:txBody>
      </p:sp>
      <p:sp>
        <p:nvSpPr>
          <p:cNvPr id="2476" name="Google Shape;2476;p224"/>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Address Resolution Protocol</a:t>
            </a:r>
            <a:endParaRPr/>
          </a:p>
        </p:txBody>
      </p:sp>
      <p:pic>
        <p:nvPicPr>
          <p:cNvPr descr="download.png" id="2477" name="Google Shape;2477;p22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78" name="Google Shape;2478;p224"/>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479" name="Google Shape;2479;p224"/>
          <p:cNvPicPr preferRelativeResize="0"/>
          <p:nvPr/>
        </p:nvPicPr>
        <p:blipFill rotWithShape="1">
          <a:blip r:embed="rId4">
            <a:alphaModFix/>
          </a:blip>
          <a:srcRect b="0" l="0" r="0" t="0"/>
          <a:stretch/>
        </p:blipFill>
        <p:spPr>
          <a:xfrm>
            <a:off x="533400" y="1524000"/>
            <a:ext cx="8077200" cy="4795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E:\bala\SRM EVEN Semester 2017-18\SRMIST_S&amp;H_LOGO27DEC2017 (1).png" id="181" name="Google Shape;181;p27"/>
          <p:cNvPicPr preferRelativeResize="0"/>
          <p:nvPr/>
        </p:nvPicPr>
        <p:blipFill rotWithShape="1">
          <a:blip r:embed="rId3">
            <a:alphaModFix/>
          </a:blip>
          <a:srcRect b="0" l="0" r="0" t="0"/>
          <a:stretch/>
        </p:blipFill>
        <p:spPr>
          <a:xfrm>
            <a:off x="6566803" y="-48788"/>
            <a:ext cx="2564766" cy="946789"/>
          </a:xfrm>
          <a:prstGeom prst="rect">
            <a:avLst/>
          </a:prstGeom>
          <a:noFill/>
          <a:ln>
            <a:noFill/>
          </a:ln>
        </p:spPr>
      </p:pic>
      <p:sp>
        <p:nvSpPr>
          <p:cNvPr id="182" name="Google Shape;182;p27"/>
          <p:cNvSpPr txBox="1"/>
          <p:nvPr>
            <p:ph idx="11" type="ftr"/>
          </p:nvPr>
        </p:nvSpPr>
        <p:spPr>
          <a:xfrm>
            <a:off x="3124200" y="6416677"/>
            <a:ext cx="2895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solidFill>
                  <a:srgbClr val="BABABA"/>
                </a:solidFill>
                <a:latin typeface="Book Antiqua"/>
                <a:ea typeface="Book Antiqua"/>
                <a:cs typeface="Book Antiqua"/>
                <a:sym typeface="Book Antiqua"/>
              </a:rPr>
              <a:t>Cloud Computing</a:t>
            </a:r>
            <a:endParaRPr/>
          </a:p>
        </p:txBody>
      </p:sp>
      <p:sp>
        <p:nvSpPr>
          <p:cNvPr id="183" name="Google Shape;183;p27"/>
          <p:cNvSpPr txBox="1"/>
          <p:nvPr>
            <p:ph idx="12" type="sldNum"/>
          </p:nvPr>
        </p:nvSpPr>
        <p:spPr>
          <a:xfrm>
            <a:off x="7924800" y="6416677"/>
            <a:ext cx="762000" cy="365125"/>
          </a:xfrm>
          <a:prstGeom prst="rect">
            <a:avLst/>
          </a:prstGeom>
          <a:noFill/>
          <a:ln>
            <a:noFill/>
          </a:ln>
        </p:spPr>
        <p:txBody>
          <a:bodyPr anchorCtr="0" anchor="b" bIns="45700" lIns="0" spcFirstLastPara="1" rIns="0" wrap="square" tIns="45700">
            <a:noAutofit/>
          </a:bodyPr>
          <a:lstStyle/>
          <a:p>
            <a:pPr indent="0" lvl="0" marL="0" rtl="0" algn="r">
              <a:spcBef>
                <a:spcPts val="0"/>
              </a:spcBef>
              <a:spcAft>
                <a:spcPts val="0"/>
              </a:spcAft>
              <a:buNone/>
            </a:pPr>
            <a:fld id="{00000000-1234-1234-1234-123412341234}" type="slidenum">
              <a:rPr lang="en-US">
                <a:solidFill>
                  <a:srgbClr val="BABABA"/>
                </a:solidFill>
                <a:latin typeface="Book Antiqua"/>
                <a:ea typeface="Book Antiqua"/>
                <a:cs typeface="Book Antiqua"/>
                <a:sym typeface="Book Antiqua"/>
              </a:rPr>
              <a:t>‹#›</a:t>
            </a:fld>
            <a:endParaRPr>
              <a:solidFill>
                <a:srgbClr val="BABABA"/>
              </a:solidFill>
              <a:latin typeface="Book Antiqua"/>
              <a:ea typeface="Book Antiqua"/>
              <a:cs typeface="Book Antiqua"/>
              <a:sym typeface="Book Antiqua"/>
            </a:endParaRPr>
          </a:p>
        </p:txBody>
      </p:sp>
      <p:sp>
        <p:nvSpPr>
          <p:cNvPr id="184" name="Google Shape;184;p27"/>
          <p:cNvSpPr txBox="1"/>
          <p:nvPr/>
        </p:nvSpPr>
        <p:spPr>
          <a:xfrm>
            <a:off x="820568" y="1036584"/>
            <a:ext cx="7790032" cy="563616"/>
          </a:xfrm>
          <a:prstGeom prst="rect">
            <a:avLst/>
          </a:prstGeom>
          <a:noFill/>
          <a:ln>
            <a:noFill/>
          </a:ln>
        </p:spPr>
        <p:txBody>
          <a:bodyPr anchorCtr="0" anchor="t" bIns="0" lIns="0" spcFirstLastPara="1" rIns="0" wrap="square" tIns="9525">
            <a:spAutoFit/>
          </a:bodyPr>
          <a:lstStyle/>
          <a:p>
            <a:pPr indent="0" lvl="0" marL="0" marR="0" rtl="0" algn="l">
              <a:spcBef>
                <a:spcPts val="0"/>
              </a:spcBef>
              <a:spcAft>
                <a:spcPts val="0"/>
              </a:spcAft>
              <a:buNone/>
            </a:pPr>
            <a:r>
              <a:rPr b="0" i="0" lang="en-US" sz="1800" u="none" cap="none" strike="noStrike">
                <a:solidFill>
                  <a:srgbClr val="990099"/>
                </a:solidFill>
                <a:latin typeface="Times New Roman"/>
                <a:ea typeface="Times New Roman"/>
                <a:cs typeface="Times New Roman"/>
                <a:sym typeface="Times New Roman"/>
              </a:rPr>
              <a:t>Course Objective:</a:t>
            </a:r>
            <a:endParaRPr/>
          </a:p>
          <a:p>
            <a:pPr indent="0" lvl="0" marL="0" marR="0" rtl="0" algn="l">
              <a:spcBef>
                <a:spcPts val="0"/>
              </a:spcBef>
              <a:spcAft>
                <a:spcPts val="0"/>
              </a:spcAft>
              <a:buNone/>
            </a:pPr>
            <a:r>
              <a:rPr b="0" i="0" lang="en-US" sz="1800" u="none" cap="none" strike="noStrike">
                <a:solidFill>
                  <a:srgbClr val="990099"/>
                </a:solidFill>
                <a:latin typeface="Times New Roman"/>
                <a:ea typeface="Times New Roman"/>
                <a:cs typeface="Times New Roman"/>
                <a:sym typeface="Times New Roman"/>
              </a:rPr>
              <a:t>The purpose of learning this course is to</a:t>
            </a:r>
            <a:endParaRPr b="0" i="0" sz="1800" u="none" cap="none" strike="noStrike">
              <a:solidFill>
                <a:srgbClr val="990099"/>
              </a:solidFill>
              <a:latin typeface="Times New Roman"/>
              <a:ea typeface="Times New Roman"/>
              <a:cs typeface="Times New Roman"/>
              <a:sym typeface="Times New Roman"/>
            </a:endParaRPr>
          </a:p>
        </p:txBody>
      </p:sp>
      <p:sp>
        <p:nvSpPr>
          <p:cNvPr id="185" name="Google Shape;185;p27"/>
          <p:cNvSpPr txBox="1"/>
          <p:nvPr/>
        </p:nvSpPr>
        <p:spPr>
          <a:xfrm>
            <a:off x="914400" y="1750438"/>
            <a:ext cx="8153400" cy="1394613"/>
          </a:xfrm>
          <a:prstGeom prst="rect">
            <a:avLst/>
          </a:prstGeom>
          <a:noFill/>
          <a:ln>
            <a:noFill/>
          </a:ln>
        </p:spPr>
        <p:txBody>
          <a:bodyPr anchorCtr="0" anchor="t" bIns="0" lIns="0" spcFirstLastPara="1" rIns="0" wrap="square" tIns="9525">
            <a:spAutoFit/>
          </a:bodyPr>
          <a:lstStyle/>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Understand the basic services and concepts related to Internetwork</a:t>
            </a:r>
            <a:endParaRPr/>
          </a:p>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Understand the layered network architecture</a:t>
            </a:r>
            <a:endParaRPr/>
          </a:p>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Acquire knowledge in IP addressing</a:t>
            </a:r>
            <a:endParaRPr/>
          </a:p>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Exploring the services and techniques in physical layer</a:t>
            </a:r>
            <a:endParaRPr/>
          </a:p>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Understand the functions of Data Link layer</a:t>
            </a:r>
            <a:endParaRPr/>
          </a:p>
          <a:p>
            <a:pPr indent="-257175" lvl="1" marL="600075" marR="0" rtl="0" algn="just">
              <a:spcBef>
                <a:spcPts val="0"/>
              </a:spcBef>
              <a:spcAft>
                <a:spcPts val="0"/>
              </a:spcAft>
              <a:buClr>
                <a:srgbClr val="000000"/>
              </a:buClr>
              <a:buSzPts val="1500"/>
              <a:buFont typeface="Noto Sans Symbols"/>
              <a:buChar char="▪"/>
            </a:pPr>
            <a:r>
              <a:rPr b="0" i="0" lang="en-US" sz="1500" u="none" cap="none" strike="noStrike">
                <a:solidFill>
                  <a:srgbClr val="000000"/>
                </a:solidFill>
                <a:latin typeface="Book Antiqua"/>
                <a:ea typeface="Book Antiqua"/>
                <a:cs typeface="Book Antiqua"/>
                <a:sym typeface="Book Antiqua"/>
              </a:rPr>
              <a:t>Implement and analyze the different Routing Protocols</a:t>
            </a:r>
            <a:endParaRPr b="0" i="0" sz="1350" u="none" cap="none" strike="noStrike">
              <a:solidFill>
                <a:srgbClr val="000000"/>
              </a:solidFill>
              <a:latin typeface="Times New Roman"/>
              <a:ea typeface="Times New Roman"/>
              <a:cs typeface="Times New Roman"/>
              <a:sym typeface="Times New Roman"/>
            </a:endParaRPr>
          </a:p>
        </p:txBody>
      </p:sp>
      <p:sp>
        <p:nvSpPr>
          <p:cNvPr id="186" name="Google Shape;186;p27"/>
          <p:cNvSpPr txBox="1"/>
          <p:nvPr/>
        </p:nvSpPr>
        <p:spPr>
          <a:xfrm>
            <a:off x="838200" y="3474984"/>
            <a:ext cx="7467600" cy="563616"/>
          </a:xfrm>
          <a:prstGeom prst="rect">
            <a:avLst/>
          </a:prstGeom>
          <a:noFill/>
          <a:ln>
            <a:noFill/>
          </a:ln>
        </p:spPr>
        <p:txBody>
          <a:bodyPr anchorCtr="0" anchor="t" bIns="0" lIns="0" spcFirstLastPara="1" rIns="0" wrap="square" tIns="9525">
            <a:spAutoFit/>
          </a:bodyPr>
          <a:lstStyle/>
          <a:p>
            <a:pPr indent="0" lvl="0" marL="0" marR="0" rtl="0" algn="l">
              <a:spcBef>
                <a:spcPts val="0"/>
              </a:spcBef>
              <a:spcAft>
                <a:spcPts val="0"/>
              </a:spcAft>
              <a:buNone/>
            </a:pPr>
            <a:r>
              <a:rPr b="0" i="0" lang="en-US" sz="1800" u="none" cap="none" strike="noStrike">
                <a:solidFill>
                  <a:srgbClr val="990099"/>
                </a:solidFill>
                <a:latin typeface="Times New Roman"/>
                <a:ea typeface="Times New Roman"/>
                <a:cs typeface="Times New Roman"/>
                <a:sym typeface="Times New Roman"/>
              </a:rPr>
              <a:t>Course Outcomes (CO):</a:t>
            </a:r>
            <a:endParaRPr/>
          </a:p>
          <a:p>
            <a:pPr indent="0" lvl="0" marL="0" marR="0" rtl="0" algn="l">
              <a:spcBef>
                <a:spcPts val="0"/>
              </a:spcBef>
              <a:spcAft>
                <a:spcPts val="0"/>
              </a:spcAft>
              <a:buNone/>
            </a:pPr>
            <a:r>
              <a:rPr b="0" i="0" lang="en-US" sz="1800" u="none" cap="none" strike="noStrike">
                <a:solidFill>
                  <a:srgbClr val="990099"/>
                </a:solidFill>
                <a:latin typeface="Times New Roman"/>
                <a:ea typeface="Times New Roman"/>
                <a:cs typeface="Times New Roman"/>
                <a:sym typeface="Times New Roman"/>
              </a:rPr>
              <a:t>At the end of this course, learners will be able to</a:t>
            </a:r>
            <a:endParaRPr b="0" i="0" sz="1800" u="none" cap="none" strike="noStrike">
              <a:solidFill>
                <a:srgbClr val="990099"/>
              </a:solidFill>
              <a:latin typeface="Times New Roman"/>
              <a:ea typeface="Times New Roman"/>
              <a:cs typeface="Times New Roman"/>
              <a:sym typeface="Times New Roman"/>
            </a:endParaRPr>
          </a:p>
        </p:txBody>
      </p:sp>
      <p:sp>
        <p:nvSpPr>
          <p:cNvPr id="187" name="Google Shape;187;p27"/>
          <p:cNvSpPr txBox="1"/>
          <p:nvPr/>
        </p:nvSpPr>
        <p:spPr>
          <a:xfrm>
            <a:off x="1143000" y="4267200"/>
            <a:ext cx="7620000" cy="1394613"/>
          </a:xfrm>
          <a:prstGeom prst="rect">
            <a:avLst/>
          </a:prstGeom>
          <a:noFill/>
          <a:ln>
            <a:noFill/>
          </a:ln>
        </p:spPr>
        <p:txBody>
          <a:bodyPr anchorCtr="0" anchor="t" bIns="0" lIns="0" spcFirstLastPara="1" rIns="0" wrap="square" tIns="9525">
            <a:spAutoFit/>
          </a:bodyPr>
          <a:lstStyle/>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Apply the knowledge of communication</a:t>
            </a:r>
            <a:endParaRPr/>
          </a:p>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Identify and design the network topologies</a:t>
            </a:r>
            <a:endParaRPr/>
          </a:p>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Design the network using addressing schemes</a:t>
            </a:r>
            <a:endParaRPr/>
          </a:p>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Identify and correct the errors in transmission</a:t>
            </a:r>
            <a:endParaRPr/>
          </a:p>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Identify the guided and unguided transmission media</a:t>
            </a:r>
            <a:endParaRPr/>
          </a:p>
          <a:p>
            <a:pPr indent="-342900" lvl="1" marL="546497" marR="0" rtl="0" algn="just">
              <a:spcBef>
                <a:spcPts val="0"/>
              </a:spcBef>
              <a:spcAft>
                <a:spcPts val="0"/>
              </a:spcAft>
              <a:buClr>
                <a:srgbClr val="000000"/>
              </a:buClr>
              <a:buSzPts val="1500"/>
              <a:buFont typeface="Lucida Sans"/>
              <a:buAutoNum type="arabicPeriod"/>
            </a:pPr>
            <a:r>
              <a:rPr b="0" i="0" lang="en-US" sz="1500" u="none" cap="none" strike="noStrike">
                <a:solidFill>
                  <a:srgbClr val="000000"/>
                </a:solidFill>
                <a:latin typeface="Book Antiqua"/>
                <a:ea typeface="Book Antiqua"/>
                <a:cs typeface="Book Antiqua"/>
                <a:sym typeface="Book Antiqua"/>
              </a:rPr>
              <a:t>Implement the various Routing Protocols</a:t>
            </a:r>
            <a:endParaRPr b="0" i="0" sz="1350" u="none" cap="none" strike="noStrike">
              <a:solidFill>
                <a:srgbClr val="000000"/>
              </a:solidFill>
              <a:latin typeface="Book Antiqua"/>
              <a:ea typeface="Book Antiqua"/>
              <a:cs typeface="Book Antiqua"/>
              <a:sym typeface="Book Antiqu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Network Categories</a:t>
            </a:r>
            <a:endParaRPr/>
          </a:p>
        </p:txBody>
      </p:sp>
      <p:pic>
        <p:nvPicPr>
          <p:cNvPr descr="download.png" id="362" name="Google Shape;362;p45"/>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id="363" name="Google Shape;363;p45"/>
          <p:cNvPicPr preferRelativeResize="0"/>
          <p:nvPr/>
        </p:nvPicPr>
        <p:blipFill rotWithShape="1">
          <a:blip r:embed="rId4">
            <a:alphaModFix/>
          </a:blip>
          <a:srcRect b="0" l="0" r="0" t="0"/>
          <a:stretch/>
        </p:blipFill>
        <p:spPr>
          <a:xfrm>
            <a:off x="914400" y="1371600"/>
            <a:ext cx="7467600" cy="43434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2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85" name="Google Shape;2485;p225"/>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a:t>
            </a:r>
            <a:endParaRPr>
              <a:solidFill>
                <a:srgbClr val="FF0000"/>
              </a:solidFill>
            </a:endParaRPr>
          </a:p>
        </p:txBody>
      </p:sp>
      <p:sp>
        <p:nvSpPr>
          <p:cNvPr id="2486" name="Google Shape;2486;p225"/>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Reaching a Physical Host</a:t>
            </a:r>
            <a:endParaRPr/>
          </a:p>
        </p:txBody>
      </p:sp>
      <p:pic>
        <p:nvPicPr>
          <p:cNvPr descr="download.png" id="2487" name="Google Shape;2487;p22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88" name="Google Shape;2488;p225"/>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489" name="Google Shape;2489;p225"/>
          <p:cNvPicPr preferRelativeResize="0"/>
          <p:nvPr/>
        </p:nvPicPr>
        <p:blipFill rotWithShape="1">
          <a:blip r:embed="rId4">
            <a:alphaModFix/>
          </a:blip>
          <a:srcRect b="0" l="0" r="0" t="0"/>
          <a:stretch/>
        </p:blipFill>
        <p:spPr>
          <a:xfrm>
            <a:off x="685800" y="1600200"/>
            <a:ext cx="7924800" cy="47244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2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495" name="Google Shape;2495;p226"/>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a:t>
            </a:r>
            <a:endParaRPr>
              <a:solidFill>
                <a:srgbClr val="FF0000"/>
              </a:solidFill>
            </a:endParaRPr>
          </a:p>
        </p:txBody>
      </p:sp>
      <p:sp>
        <p:nvSpPr>
          <p:cNvPr id="2496" name="Google Shape;2496;p226"/>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Manual Mapping</a:t>
            </a:r>
            <a:endParaRPr/>
          </a:p>
        </p:txBody>
      </p:sp>
      <p:pic>
        <p:nvPicPr>
          <p:cNvPr descr="download.png" id="2497" name="Google Shape;2497;p22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498" name="Google Shape;2498;p226"/>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499" name="Google Shape;2499;p226"/>
          <p:cNvPicPr preferRelativeResize="0"/>
          <p:nvPr/>
        </p:nvPicPr>
        <p:blipFill rotWithShape="1">
          <a:blip r:embed="rId4">
            <a:alphaModFix/>
          </a:blip>
          <a:srcRect b="0" l="0" r="0" t="0"/>
          <a:stretch/>
        </p:blipFill>
        <p:spPr>
          <a:xfrm>
            <a:off x="609600" y="1652588"/>
            <a:ext cx="7924800" cy="467201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05" name="Google Shape;2505;p227"/>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a:t>
            </a:r>
            <a:endParaRPr>
              <a:solidFill>
                <a:srgbClr val="FF0000"/>
              </a:solidFill>
            </a:endParaRPr>
          </a:p>
        </p:txBody>
      </p:sp>
      <p:sp>
        <p:nvSpPr>
          <p:cNvPr id="2506" name="Google Shape;2506;p227"/>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07" name="Google Shape;2507;p22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08" name="Google Shape;2508;p227"/>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09" name="Google Shape;2509;p227"/>
          <p:cNvPicPr preferRelativeResize="0"/>
          <p:nvPr/>
        </p:nvPicPr>
        <p:blipFill rotWithShape="1">
          <a:blip r:embed="rId4">
            <a:alphaModFix/>
          </a:blip>
          <a:srcRect b="0" l="0" r="0" t="0"/>
          <a:stretch/>
        </p:blipFill>
        <p:spPr>
          <a:xfrm>
            <a:off x="685800" y="1219200"/>
            <a:ext cx="7696200" cy="44196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2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15" name="Google Shape;2515;p228"/>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 Idea</a:t>
            </a:r>
            <a:endParaRPr>
              <a:solidFill>
                <a:srgbClr val="FF0000"/>
              </a:solidFill>
            </a:endParaRPr>
          </a:p>
        </p:txBody>
      </p:sp>
      <p:sp>
        <p:nvSpPr>
          <p:cNvPr id="2516" name="Google Shape;2516;p228"/>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17" name="Google Shape;2517;p22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18" name="Google Shape;2518;p228"/>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19" name="Google Shape;2519;p228"/>
          <p:cNvPicPr preferRelativeResize="0"/>
          <p:nvPr/>
        </p:nvPicPr>
        <p:blipFill rotWithShape="1">
          <a:blip r:embed="rId4">
            <a:alphaModFix/>
          </a:blip>
          <a:srcRect b="0" l="0" r="0" t="0"/>
          <a:stretch/>
        </p:blipFill>
        <p:spPr>
          <a:xfrm>
            <a:off x="609600" y="1295400"/>
            <a:ext cx="8305800" cy="42195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2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25" name="Google Shape;2525;p229"/>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 Cache</a:t>
            </a:r>
            <a:endParaRPr>
              <a:solidFill>
                <a:srgbClr val="FF0000"/>
              </a:solidFill>
            </a:endParaRPr>
          </a:p>
        </p:txBody>
      </p:sp>
      <p:sp>
        <p:nvSpPr>
          <p:cNvPr id="2526" name="Google Shape;2526;p229"/>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27" name="Google Shape;2527;p22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28" name="Google Shape;2528;p229"/>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29" name="Google Shape;2529;p229"/>
          <p:cNvPicPr preferRelativeResize="0"/>
          <p:nvPr/>
        </p:nvPicPr>
        <p:blipFill rotWithShape="1">
          <a:blip r:embed="rId4">
            <a:alphaModFix/>
          </a:blip>
          <a:srcRect b="0" l="0" r="0" t="0"/>
          <a:stretch/>
        </p:blipFill>
        <p:spPr>
          <a:xfrm>
            <a:off x="609600" y="1295400"/>
            <a:ext cx="7848600" cy="49530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2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35" name="Google Shape;2535;p230"/>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 in Ethernet Frame</a:t>
            </a:r>
            <a:endParaRPr>
              <a:solidFill>
                <a:srgbClr val="FF0000"/>
              </a:solidFill>
            </a:endParaRPr>
          </a:p>
        </p:txBody>
      </p:sp>
      <p:sp>
        <p:nvSpPr>
          <p:cNvPr id="2536" name="Google Shape;2536;p230"/>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37" name="Google Shape;2537;p23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38" name="Google Shape;2538;p230"/>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39" name="Google Shape;2539;p230"/>
          <p:cNvPicPr preferRelativeResize="0"/>
          <p:nvPr/>
        </p:nvPicPr>
        <p:blipFill rotWithShape="1">
          <a:blip r:embed="rId4">
            <a:alphaModFix/>
          </a:blip>
          <a:srcRect b="0" l="0" r="0" t="0"/>
          <a:stretch/>
        </p:blipFill>
        <p:spPr>
          <a:xfrm>
            <a:off x="533400" y="1562100"/>
            <a:ext cx="7515225" cy="46101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2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45" name="Google Shape;2545;p231"/>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ARP  Message Format</a:t>
            </a:r>
            <a:endParaRPr>
              <a:solidFill>
                <a:srgbClr val="FF0000"/>
              </a:solidFill>
            </a:endParaRPr>
          </a:p>
        </p:txBody>
      </p:sp>
      <p:sp>
        <p:nvSpPr>
          <p:cNvPr id="2546" name="Google Shape;2546;p231"/>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47" name="Google Shape;2547;p23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48" name="Google Shape;2548;p231"/>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49" name="Google Shape;2549;p231"/>
          <p:cNvPicPr preferRelativeResize="0"/>
          <p:nvPr/>
        </p:nvPicPr>
        <p:blipFill rotWithShape="1">
          <a:blip r:embed="rId4">
            <a:alphaModFix/>
          </a:blip>
          <a:srcRect b="0" l="0" r="0" t="0"/>
          <a:stretch/>
        </p:blipFill>
        <p:spPr>
          <a:xfrm>
            <a:off x="533400" y="990600"/>
            <a:ext cx="8001000" cy="519588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2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55" name="Google Shape;2555;p232"/>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Simple ARP Request/Reply</a:t>
            </a:r>
            <a:endParaRPr>
              <a:solidFill>
                <a:srgbClr val="FF0000"/>
              </a:solidFill>
            </a:endParaRPr>
          </a:p>
        </p:txBody>
      </p:sp>
      <p:sp>
        <p:nvSpPr>
          <p:cNvPr id="2556" name="Google Shape;2556;p232"/>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rPr b="1" lang="en-US"/>
              <a:t> </a:t>
            </a:r>
            <a:endParaRPr/>
          </a:p>
        </p:txBody>
      </p:sp>
      <p:pic>
        <p:nvPicPr>
          <p:cNvPr descr="download.png" id="2557" name="Google Shape;2557;p23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58" name="Google Shape;2558;p232"/>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59" name="Google Shape;2559;p232"/>
          <p:cNvPicPr preferRelativeResize="0"/>
          <p:nvPr/>
        </p:nvPicPr>
        <p:blipFill rotWithShape="1">
          <a:blip r:embed="rId4">
            <a:alphaModFix/>
          </a:blip>
          <a:srcRect b="0" l="0" r="0" t="0"/>
          <a:stretch/>
        </p:blipFill>
        <p:spPr>
          <a:xfrm>
            <a:off x="638175" y="895350"/>
            <a:ext cx="8124825" cy="57340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2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65" name="Google Shape;2565;p233"/>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ARP Cache Updating</a:t>
            </a:r>
            <a:endParaRPr/>
          </a:p>
        </p:txBody>
      </p:sp>
      <p:sp>
        <p:nvSpPr>
          <p:cNvPr id="2566" name="Google Shape;2566;p233"/>
          <p:cNvSpPr txBox="1"/>
          <p:nvPr>
            <p:ph idx="1" type="body"/>
          </p:nvPr>
        </p:nvSpPr>
        <p:spPr>
          <a:xfrm>
            <a:off x="152400" y="914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567" name="Google Shape;2567;p23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68" name="Google Shape;2568;p233"/>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69" name="Google Shape;2569;p233"/>
          <p:cNvPicPr preferRelativeResize="0"/>
          <p:nvPr/>
        </p:nvPicPr>
        <p:blipFill rotWithShape="1">
          <a:blip r:embed="rId4">
            <a:alphaModFix/>
          </a:blip>
          <a:srcRect b="0" l="0" r="0" t="0"/>
          <a:stretch/>
        </p:blipFill>
        <p:spPr>
          <a:xfrm>
            <a:off x="609600" y="1219200"/>
            <a:ext cx="7848600" cy="48006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75" name="Google Shape;2575;p234"/>
          <p:cNvSpPr txBox="1"/>
          <p:nvPr>
            <p:ph type="title"/>
          </p:nvPr>
        </p:nvSpPr>
        <p:spPr>
          <a:xfrm>
            <a:off x="457200" y="381000"/>
            <a:ext cx="5791200" cy="5635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solidFill>
                  <a:srgbClr val="FF0000"/>
                </a:solidFill>
              </a:rPr>
              <a:t>Proxy ARP</a:t>
            </a:r>
            <a:endParaRPr/>
          </a:p>
        </p:txBody>
      </p:sp>
      <p:pic>
        <p:nvPicPr>
          <p:cNvPr descr="download.png" id="2576" name="Google Shape;2576;p23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77" name="Google Shape;2577;p234"/>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78" name="Google Shape;2578;p234"/>
          <p:cNvPicPr preferRelativeResize="0"/>
          <p:nvPr/>
        </p:nvPicPr>
        <p:blipFill rotWithShape="1">
          <a:blip r:embed="rId4">
            <a:alphaModFix/>
          </a:blip>
          <a:srcRect b="0" l="0" r="0" t="0"/>
          <a:stretch/>
        </p:blipFill>
        <p:spPr>
          <a:xfrm>
            <a:off x="533400" y="1304925"/>
            <a:ext cx="8153400" cy="509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Characteristics of LAN</a:t>
            </a:r>
            <a:endParaRPr/>
          </a:p>
        </p:txBody>
      </p:sp>
      <p:pic>
        <p:nvPicPr>
          <p:cNvPr descr="download.png" id="369" name="Google Shape;369;p46"/>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70" name="Google Shape;370;p46"/>
          <p:cNvSpPr txBox="1"/>
          <p:nvPr/>
        </p:nvSpPr>
        <p:spPr>
          <a:xfrm>
            <a:off x="304800" y="1219200"/>
            <a:ext cx="8610600" cy="53340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LAN – Local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MAN – Metropolitan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WAN – Wide Area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PAN – Personal Area Network</a:t>
            </a:r>
            <a:endParaRPr/>
          </a:p>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2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84" name="Google Shape;2584;p235"/>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Reverse Address Resolution Protocol (RARP)</a:t>
            </a:r>
            <a:endParaRPr b="1">
              <a:solidFill>
                <a:srgbClr val="FF0000"/>
              </a:solidFill>
            </a:endParaRPr>
          </a:p>
        </p:txBody>
      </p:sp>
      <p:sp>
        <p:nvSpPr>
          <p:cNvPr id="2585" name="Google Shape;2585;p235"/>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586" name="Google Shape;2586;p23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87" name="Google Shape;2587;p235"/>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88" name="Google Shape;2588;p235"/>
          <p:cNvPicPr preferRelativeResize="0"/>
          <p:nvPr/>
        </p:nvPicPr>
        <p:blipFill rotWithShape="1">
          <a:blip r:embed="rId4">
            <a:alphaModFix/>
          </a:blip>
          <a:srcRect b="0" l="0" r="0" t="0"/>
          <a:stretch/>
        </p:blipFill>
        <p:spPr>
          <a:xfrm>
            <a:off x="838200" y="1428750"/>
            <a:ext cx="7772400" cy="49720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2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594" name="Google Shape;2594;p236"/>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RARP Packet Format</a:t>
            </a:r>
            <a:endParaRPr b="1">
              <a:solidFill>
                <a:srgbClr val="FF0000"/>
              </a:solidFill>
            </a:endParaRPr>
          </a:p>
        </p:txBody>
      </p:sp>
      <p:sp>
        <p:nvSpPr>
          <p:cNvPr id="2595" name="Google Shape;2595;p236"/>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596" name="Google Shape;2596;p23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597" name="Google Shape;2597;p236"/>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598" name="Google Shape;2598;p236"/>
          <p:cNvPicPr preferRelativeResize="0"/>
          <p:nvPr/>
        </p:nvPicPr>
        <p:blipFill rotWithShape="1">
          <a:blip r:embed="rId4">
            <a:alphaModFix/>
          </a:blip>
          <a:srcRect b="0" l="0" r="0" t="0"/>
          <a:stretch/>
        </p:blipFill>
        <p:spPr>
          <a:xfrm>
            <a:off x="381000" y="1143000"/>
            <a:ext cx="8229600" cy="51054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2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04" name="Google Shape;2604;p237"/>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RARP Request/Reply</a:t>
            </a:r>
            <a:endParaRPr b="1">
              <a:solidFill>
                <a:srgbClr val="FF0000"/>
              </a:solidFill>
            </a:endParaRPr>
          </a:p>
        </p:txBody>
      </p:sp>
      <p:sp>
        <p:nvSpPr>
          <p:cNvPr id="2605" name="Google Shape;2605;p237"/>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606" name="Google Shape;2606;p23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607" name="Google Shape;2607;p237"/>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608" name="Google Shape;2608;p237"/>
          <p:cNvPicPr preferRelativeResize="0"/>
          <p:nvPr/>
        </p:nvPicPr>
        <p:blipFill rotWithShape="1">
          <a:blip r:embed="rId4">
            <a:alphaModFix/>
          </a:blip>
          <a:srcRect b="0" l="0" r="0" t="0"/>
          <a:stretch/>
        </p:blipFill>
        <p:spPr>
          <a:xfrm>
            <a:off x="685800" y="1143000"/>
            <a:ext cx="6948488" cy="47244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2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14" name="Google Shape;2614;p238"/>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RARP Problems</a:t>
            </a:r>
            <a:endParaRPr b="1">
              <a:solidFill>
                <a:srgbClr val="FF0000"/>
              </a:solidFill>
            </a:endParaRPr>
          </a:p>
        </p:txBody>
      </p:sp>
      <p:sp>
        <p:nvSpPr>
          <p:cNvPr id="2615" name="Google Shape;2615;p238"/>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616" name="Google Shape;2616;p23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617" name="Google Shape;2617;p238"/>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618" name="Google Shape;2618;p238"/>
          <p:cNvPicPr preferRelativeResize="0"/>
          <p:nvPr/>
        </p:nvPicPr>
        <p:blipFill rotWithShape="1">
          <a:blip r:embed="rId4">
            <a:alphaModFix/>
          </a:blip>
          <a:srcRect b="0" l="0" r="0" t="0"/>
          <a:stretch/>
        </p:blipFill>
        <p:spPr>
          <a:xfrm>
            <a:off x="533400" y="1066800"/>
            <a:ext cx="8001000" cy="51816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sp>
        <p:nvSpPr>
          <p:cNvPr id="2623" name="Google Shape;2623;p2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24" name="Google Shape;2624;p239"/>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RARP Problems</a:t>
            </a:r>
            <a:endParaRPr b="1">
              <a:solidFill>
                <a:srgbClr val="FF0000"/>
              </a:solidFill>
            </a:endParaRPr>
          </a:p>
        </p:txBody>
      </p:sp>
      <p:sp>
        <p:nvSpPr>
          <p:cNvPr id="2625" name="Google Shape;2625;p239"/>
          <p:cNvSpPr txBox="1"/>
          <p:nvPr>
            <p:ph idx="1" type="body"/>
          </p:nvPr>
        </p:nvSpPr>
        <p:spPr>
          <a:xfrm>
            <a:off x="0" y="1295400"/>
            <a:ext cx="8534400" cy="60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None/>
            </a:pPr>
            <a:r>
              <a:t/>
            </a:r>
            <a:endParaRPr b="1"/>
          </a:p>
        </p:txBody>
      </p:sp>
      <p:pic>
        <p:nvPicPr>
          <p:cNvPr descr="download.png" id="2626" name="Google Shape;2626;p23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627" name="Google Shape;2627;p239"/>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pic>
        <p:nvPicPr>
          <p:cNvPr id="2628" name="Google Shape;2628;p239"/>
          <p:cNvPicPr preferRelativeResize="0"/>
          <p:nvPr/>
        </p:nvPicPr>
        <p:blipFill rotWithShape="1">
          <a:blip r:embed="rId4">
            <a:alphaModFix/>
          </a:blip>
          <a:srcRect b="0" l="0" r="0" t="0"/>
          <a:stretch/>
        </p:blipFill>
        <p:spPr>
          <a:xfrm>
            <a:off x="457200" y="1066800"/>
            <a:ext cx="8001000" cy="53340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2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34" name="Google Shape;2634;p240"/>
          <p:cNvSpPr txBox="1"/>
          <p:nvPr>
            <p:ph type="title"/>
          </p:nvPr>
        </p:nvSpPr>
        <p:spPr>
          <a:xfrm>
            <a:off x="457200" y="0"/>
            <a:ext cx="5791200" cy="9445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Session 10</a:t>
            </a:r>
            <a:endParaRPr b="1">
              <a:solidFill>
                <a:srgbClr val="FF0000"/>
              </a:solidFill>
            </a:endParaRPr>
          </a:p>
        </p:txBody>
      </p:sp>
      <p:sp>
        <p:nvSpPr>
          <p:cNvPr id="2635" name="Google Shape;2635;p240"/>
          <p:cNvSpPr txBox="1"/>
          <p:nvPr>
            <p:ph idx="1" type="body"/>
          </p:nvPr>
        </p:nvSpPr>
        <p:spPr>
          <a:xfrm>
            <a:off x="609600" y="1295400"/>
            <a:ext cx="7924800" cy="3200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Transport layer Protocols </a:t>
            </a:r>
            <a:endParaRPr/>
          </a:p>
          <a:p>
            <a:pPr indent="-342900" lvl="0" marL="342900" rtl="0" algn="l">
              <a:spcBef>
                <a:spcPts val="640"/>
              </a:spcBef>
              <a:spcAft>
                <a:spcPts val="0"/>
              </a:spcAft>
              <a:buClr>
                <a:schemeClr val="dk1"/>
              </a:buClr>
              <a:buSzPts val="3200"/>
              <a:buFont typeface="Arial"/>
              <a:buNone/>
            </a:pPr>
            <a:r>
              <a:rPr lang="en-US"/>
              <a:t>	- TCP and UDP</a:t>
            </a:r>
            <a:endParaRPr/>
          </a:p>
          <a:p>
            <a:pPr indent="-342900" lvl="0" marL="342900" rtl="0" algn="l">
              <a:spcBef>
                <a:spcPts val="640"/>
              </a:spcBef>
              <a:spcAft>
                <a:spcPts val="0"/>
              </a:spcAft>
              <a:buClr>
                <a:schemeClr val="dk1"/>
              </a:buClr>
              <a:buSzPts val="3200"/>
              <a:buChar char="•"/>
            </a:pPr>
            <a:r>
              <a:rPr lang="en-US"/>
              <a:t>Data transmission </a:t>
            </a:r>
            <a:endParaRPr/>
          </a:p>
          <a:p>
            <a:pPr indent="-285750" lvl="1" marL="742950" rtl="0" algn="l">
              <a:spcBef>
                <a:spcPts val="560"/>
              </a:spcBef>
              <a:spcAft>
                <a:spcPts val="0"/>
              </a:spcAft>
              <a:buClr>
                <a:schemeClr val="dk1"/>
              </a:buClr>
              <a:buSzPts val="2800"/>
              <a:buChar char="–"/>
            </a:pPr>
            <a:r>
              <a:rPr lang="en-US"/>
              <a:t>Parallel and Serial</a:t>
            </a:r>
            <a:endParaRPr/>
          </a:p>
          <a:p>
            <a:pPr indent="-342900" lvl="0" marL="342900" rtl="0" algn="l">
              <a:spcBef>
                <a:spcPts val="640"/>
              </a:spcBef>
              <a:spcAft>
                <a:spcPts val="0"/>
              </a:spcAft>
              <a:buClr>
                <a:schemeClr val="dk1"/>
              </a:buClr>
              <a:buSzPts val="3200"/>
              <a:buChar char="•"/>
            </a:pPr>
            <a:r>
              <a:rPr lang="en-US"/>
              <a:t>Serial transmission types</a:t>
            </a:r>
            <a:endParaRPr b="1"/>
          </a:p>
        </p:txBody>
      </p:sp>
      <p:pic>
        <p:nvPicPr>
          <p:cNvPr descr="download.png" id="2636" name="Google Shape;2636;p24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637" name="Google Shape;2637;p240"/>
          <p:cNvSpPr txBox="1"/>
          <p:nvPr/>
        </p:nvSpPr>
        <p:spPr>
          <a:xfrm>
            <a:off x="381000" y="1371600"/>
            <a:ext cx="85344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1" lang="en-US" sz="32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None/>
            </a:pPr>
            <a:r>
              <a:rPr lang="en-US" sz="3200">
                <a:solidFill>
                  <a:schemeClr val="dk1"/>
                </a:solidFill>
                <a:latin typeface="Calibri"/>
                <a:ea typeface="Calibri"/>
                <a:cs typeface="Calibri"/>
                <a:sym typeface="Calibri"/>
              </a:rPr>
              <a:t>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2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43" name="Google Shape;2643;p2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TCP</a:t>
            </a:r>
            <a:endParaRPr/>
          </a:p>
        </p:txBody>
      </p:sp>
      <p:sp>
        <p:nvSpPr>
          <p:cNvPr id="2644" name="Google Shape;2644;p241"/>
          <p:cNvSpPr txBox="1"/>
          <p:nvPr>
            <p:ph idx="1" type="body"/>
          </p:nvPr>
        </p:nvSpPr>
        <p:spPr>
          <a:xfrm>
            <a:off x="314325" y="1371600"/>
            <a:ext cx="8507413" cy="505777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lnSpc>
                <a:spcPct val="90000"/>
              </a:lnSpc>
              <a:spcBef>
                <a:spcPts val="0"/>
              </a:spcBef>
              <a:spcAft>
                <a:spcPts val="0"/>
              </a:spcAft>
              <a:buClr>
                <a:schemeClr val="dk1"/>
              </a:buClr>
              <a:buSzPct val="100000"/>
              <a:buChar char="•"/>
            </a:pPr>
            <a:r>
              <a:rPr lang="en-US"/>
              <a:t>Transmission Control Protocol</a:t>
            </a:r>
            <a:endParaRPr/>
          </a:p>
          <a:p>
            <a:pPr indent="-285750" lvl="1" marL="742950" rtl="0" algn="just">
              <a:lnSpc>
                <a:spcPct val="90000"/>
              </a:lnSpc>
              <a:spcBef>
                <a:spcPts val="518"/>
              </a:spcBef>
              <a:spcAft>
                <a:spcPts val="0"/>
              </a:spcAft>
              <a:buClr>
                <a:schemeClr val="dk1"/>
              </a:buClr>
              <a:buSzPct val="100000"/>
              <a:buChar char="–"/>
            </a:pPr>
            <a:r>
              <a:rPr lang="en-US"/>
              <a:t>end to end protocol</a:t>
            </a:r>
            <a:endParaRPr/>
          </a:p>
          <a:p>
            <a:pPr indent="-285750" lvl="1" marL="742950" rtl="0" algn="just">
              <a:lnSpc>
                <a:spcPct val="90000"/>
              </a:lnSpc>
              <a:spcBef>
                <a:spcPts val="518"/>
              </a:spcBef>
              <a:spcAft>
                <a:spcPts val="0"/>
              </a:spcAft>
              <a:buClr>
                <a:schemeClr val="dk1"/>
              </a:buClr>
              <a:buSzPct val="100000"/>
              <a:buChar char="–"/>
            </a:pPr>
            <a:r>
              <a:rPr lang="en-US"/>
              <a:t>Reliable connection = provides flow and error control</a:t>
            </a:r>
            <a:endParaRPr/>
          </a:p>
          <a:p>
            <a:pPr indent="-342900" lvl="0" marL="342900" rtl="0" algn="just">
              <a:lnSpc>
                <a:spcPct val="90000"/>
              </a:lnSpc>
              <a:spcBef>
                <a:spcPts val="592"/>
              </a:spcBef>
              <a:spcAft>
                <a:spcPts val="0"/>
              </a:spcAft>
              <a:buClr>
                <a:schemeClr val="dk1"/>
              </a:buClr>
              <a:buSzPct val="100000"/>
              <a:buChar char="•"/>
            </a:pPr>
            <a:r>
              <a:rPr lang="en-US"/>
              <a:t>In TCP terms, a </a:t>
            </a:r>
            <a:r>
              <a:rPr i="1" lang="en-US"/>
              <a:t>connection</a:t>
            </a:r>
            <a:r>
              <a:rPr lang="en-US"/>
              <a:t>  is a</a:t>
            </a:r>
            <a:endParaRPr/>
          </a:p>
          <a:p>
            <a:pPr indent="-285750" lvl="1" marL="742950" rtl="0" algn="just">
              <a:lnSpc>
                <a:spcPct val="90000"/>
              </a:lnSpc>
              <a:spcBef>
                <a:spcPts val="518"/>
              </a:spcBef>
              <a:spcAft>
                <a:spcPts val="0"/>
              </a:spcAft>
              <a:buClr>
                <a:schemeClr val="dk1"/>
              </a:buClr>
              <a:buSzPct val="100000"/>
              <a:buFont typeface="Calibri"/>
              <a:buNone/>
            </a:pPr>
            <a:r>
              <a:rPr i="1" lang="en-US"/>
              <a:t>temporary association between entities in different systems</a:t>
            </a:r>
            <a:endParaRPr/>
          </a:p>
          <a:p>
            <a:pPr indent="-342900" lvl="0" marL="342900" rtl="0" algn="just">
              <a:lnSpc>
                <a:spcPct val="90000"/>
              </a:lnSpc>
              <a:spcBef>
                <a:spcPts val="592"/>
              </a:spcBef>
              <a:spcAft>
                <a:spcPts val="0"/>
              </a:spcAft>
              <a:buClr>
                <a:schemeClr val="dk1"/>
              </a:buClr>
              <a:buSzPct val="100000"/>
              <a:buChar char="•"/>
            </a:pPr>
            <a:r>
              <a:rPr lang="en-US"/>
              <a:t>TCP PDU </a:t>
            </a:r>
            <a:endParaRPr/>
          </a:p>
          <a:p>
            <a:pPr indent="-285750" lvl="1" marL="742950" rtl="0" algn="just">
              <a:lnSpc>
                <a:spcPct val="90000"/>
              </a:lnSpc>
              <a:spcBef>
                <a:spcPts val="518"/>
              </a:spcBef>
              <a:spcAft>
                <a:spcPts val="0"/>
              </a:spcAft>
              <a:buClr>
                <a:schemeClr val="dk1"/>
              </a:buClr>
              <a:buSzPct val="100000"/>
              <a:buChar char="–"/>
            </a:pPr>
            <a:r>
              <a:rPr lang="en-US"/>
              <a:t>Called “TCP segment”</a:t>
            </a:r>
            <a:endParaRPr/>
          </a:p>
          <a:p>
            <a:pPr indent="-285750" lvl="1" marL="742950" rtl="0" algn="just">
              <a:lnSpc>
                <a:spcPct val="90000"/>
              </a:lnSpc>
              <a:spcBef>
                <a:spcPts val="518"/>
              </a:spcBef>
              <a:spcAft>
                <a:spcPts val="0"/>
              </a:spcAft>
              <a:buClr>
                <a:schemeClr val="dk1"/>
              </a:buClr>
              <a:buSzPct val="100000"/>
              <a:buChar char="–"/>
            </a:pPr>
            <a:r>
              <a:rPr lang="en-US"/>
              <a:t>Includes source and destination port</a:t>
            </a:r>
            <a:endParaRPr/>
          </a:p>
          <a:p>
            <a:pPr indent="-228600" lvl="2" marL="1143000" rtl="0" algn="just">
              <a:lnSpc>
                <a:spcPct val="90000"/>
              </a:lnSpc>
              <a:spcBef>
                <a:spcPts val="444"/>
              </a:spcBef>
              <a:spcAft>
                <a:spcPts val="0"/>
              </a:spcAft>
              <a:buClr>
                <a:schemeClr val="dk1"/>
              </a:buClr>
              <a:buSzPct val="100000"/>
              <a:buChar char="•"/>
            </a:pPr>
            <a:r>
              <a:rPr lang="en-US"/>
              <a:t>Identify respective users (applications)</a:t>
            </a:r>
            <a:endParaRPr/>
          </a:p>
          <a:p>
            <a:pPr indent="-228600" lvl="2" marL="1143000" rtl="0" algn="just">
              <a:lnSpc>
                <a:spcPct val="90000"/>
              </a:lnSpc>
              <a:spcBef>
                <a:spcPts val="444"/>
              </a:spcBef>
              <a:spcAft>
                <a:spcPts val="0"/>
              </a:spcAft>
              <a:buClr>
                <a:schemeClr val="dk1"/>
              </a:buClr>
              <a:buSzPct val="100000"/>
              <a:buChar char="•"/>
            </a:pPr>
            <a:r>
              <a:rPr lang="en-US"/>
              <a:t>pair of ports (together with the IP addresses) uniquely identify a connection; such an identification is necessary in order TCP to track segments between entities.</a:t>
            </a:r>
            <a:endParaRPr/>
          </a:p>
        </p:txBody>
      </p:sp>
      <p:pic>
        <p:nvPicPr>
          <p:cNvPr descr="download.png" id="2645" name="Google Shape;2645;p24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TCP Header</a:t>
            </a:r>
            <a:endParaRPr/>
          </a:p>
        </p:txBody>
      </p:sp>
      <p:sp>
        <p:nvSpPr>
          <p:cNvPr id="2651" name="Google Shape;2651;p2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descr="TCP-UDP Headers" id="2652" name="Google Shape;2652;p242"/>
          <p:cNvPicPr preferRelativeResize="0"/>
          <p:nvPr>
            <p:ph idx="1" type="body"/>
          </p:nvPr>
        </p:nvPicPr>
        <p:blipFill rotWithShape="1">
          <a:blip r:embed="rId3">
            <a:alphaModFix/>
          </a:blip>
          <a:srcRect b="57253" l="0" r="0" t="0"/>
          <a:stretch/>
        </p:blipFill>
        <p:spPr>
          <a:xfrm>
            <a:off x="781050" y="1751013"/>
            <a:ext cx="7002463" cy="3681412"/>
          </a:xfrm>
          <a:prstGeom prst="rect">
            <a:avLst/>
          </a:prstGeom>
          <a:noFill/>
          <a:ln>
            <a:noFill/>
          </a:ln>
        </p:spPr>
      </p:pic>
      <p:pic>
        <p:nvPicPr>
          <p:cNvPr descr="download.png" id="2653" name="Google Shape;2653;p242"/>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59" name="Google Shape;2659;p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UDP</a:t>
            </a:r>
            <a:endParaRPr/>
          </a:p>
        </p:txBody>
      </p:sp>
      <p:sp>
        <p:nvSpPr>
          <p:cNvPr id="2660" name="Google Shape;2660;p243"/>
          <p:cNvSpPr txBox="1"/>
          <p:nvPr>
            <p:ph idx="1" type="body"/>
          </p:nvPr>
        </p:nvSpPr>
        <p:spPr>
          <a:xfrm>
            <a:off x="457200" y="1371600"/>
            <a:ext cx="8140700" cy="3049588"/>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User Datagram Protocol</a:t>
            </a:r>
            <a:endParaRPr/>
          </a:p>
          <a:p>
            <a:pPr indent="-342900" lvl="0" marL="342900" rtl="0" algn="l">
              <a:spcBef>
                <a:spcPts val="544"/>
              </a:spcBef>
              <a:spcAft>
                <a:spcPts val="0"/>
              </a:spcAft>
              <a:buClr>
                <a:schemeClr val="dk1"/>
              </a:buClr>
              <a:buSzPct val="100000"/>
              <a:buChar char="•"/>
            </a:pPr>
            <a:r>
              <a:rPr lang="en-US"/>
              <a:t>Alternative to TCP</a:t>
            </a:r>
            <a:endParaRPr/>
          </a:p>
          <a:p>
            <a:pPr indent="-285750" lvl="1" marL="742950" rtl="0" algn="l">
              <a:spcBef>
                <a:spcPts val="476"/>
              </a:spcBef>
              <a:spcAft>
                <a:spcPts val="0"/>
              </a:spcAft>
              <a:buClr>
                <a:schemeClr val="dk1"/>
              </a:buClr>
              <a:buSzPct val="100000"/>
              <a:buChar char="–"/>
            </a:pPr>
            <a:r>
              <a:rPr lang="en-US"/>
              <a:t> end-to-end protocol</a:t>
            </a:r>
            <a:endParaRPr/>
          </a:p>
          <a:p>
            <a:pPr indent="-342900" lvl="0" marL="342900" rtl="0" algn="l">
              <a:spcBef>
                <a:spcPts val="544"/>
              </a:spcBef>
              <a:spcAft>
                <a:spcPts val="0"/>
              </a:spcAft>
              <a:buClr>
                <a:schemeClr val="dk1"/>
              </a:buClr>
              <a:buSzPct val="100000"/>
              <a:buChar char="•"/>
            </a:pPr>
            <a:r>
              <a:rPr lang="en-US"/>
              <a:t>Not guaranteed delivery</a:t>
            </a:r>
            <a:endParaRPr/>
          </a:p>
          <a:p>
            <a:pPr indent="-342900" lvl="0" marL="342900" rtl="0" algn="l">
              <a:spcBef>
                <a:spcPts val="544"/>
              </a:spcBef>
              <a:spcAft>
                <a:spcPts val="0"/>
              </a:spcAft>
              <a:buClr>
                <a:schemeClr val="dk1"/>
              </a:buClr>
              <a:buSzPct val="100000"/>
              <a:buChar char="•"/>
            </a:pPr>
            <a:r>
              <a:rPr lang="en-US"/>
              <a:t>No preservation of sequence</a:t>
            </a:r>
            <a:endParaRPr/>
          </a:p>
          <a:p>
            <a:pPr indent="-342900" lvl="0" marL="342900" rtl="0" algn="l">
              <a:spcBef>
                <a:spcPts val="544"/>
              </a:spcBef>
              <a:spcAft>
                <a:spcPts val="0"/>
              </a:spcAft>
              <a:buClr>
                <a:schemeClr val="dk1"/>
              </a:buClr>
              <a:buSzPct val="100000"/>
              <a:buChar char="•"/>
            </a:pPr>
            <a:r>
              <a:rPr lang="en-US"/>
              <a:t>No protection against duplication</a:t>
            </a:r>
            <a:endParaRPr/>
          </a:p>
          <a:p>
            <a:pPr indent="-342900" lvl="0" marL="342900" rtl="0" algn="l">
              <a:spcBef>
                <a:spcPts val="544"/>
              </a:spcBef>
              <a:spcAft>
                <a:spcPts val="0"/>
              </a:spcAft>
              <a:buClr>
                <a:schemeClr val="dk1"/>
              </a:buClr>
              <a:buSzPct val="100000"/>
              <a:buChar char="•"/>
            </a:pPr>
            <a:r>
              <a:rPr lang="en-US"/>
              <a:t>Minimum overhead</a:t>
            </a:r>
            <a:endParaRPr/>
          </a:p>
        </p:txBody>
      </p:sp>
      <p:pic>
        <p:nvPicPr>
          <p:cNvPr descr="TCP-UDP Headers" id="2661" name="Google Shape;2661;p243"/>
          <p:cNvPicPr preferRelativeResize="0"/>
          <p:nvPr/>
        </p:nvPicPr>
        <p:blipFill rotWithShape="1">
          <a:blip r:embed="rId3">
            <a:alphaModFix/>
          </a:blip>
          <a:srcRect b="12148" l="0" r="0" t="55821"/>
          <a:stretch/>
        </p:blipFill>
        <p:spPr>
          <a:xfrm>
            <a:off x="2928938" y="4789488"/>
            <a:ext cx="4795837" cy="1889125"/>
          </a:xfrm>
          <a:prstGeom prst="rect">
            <a:avLst/>
          </a:prstGeom>
          <a:noFill/>
          <a:ln>
            <a:noFill/>
          </a:ln>
        </p:spPr>
      </p:pic>
      <p:pic>
        <p:nvPicPr>
          <p:cNvPr descr="download.png" id="2662" name="Google Shape;2662;p243"/>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2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68" name="Google Shape;2668;p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PDUs in TCP/IP</a:t>
            </a:r>
            <a:endParaRPr/>
          </a:p>
        </p:txBody>
      </p:sp>
      <p:pic>
        <p:nvPicPr>
          <p:cNvPr id="2669" name="Google Shape;2669;p244"/>
          <p:cNvPicPr preferRelativeResize="0"/>
          <p:nvPr/>
        </p:nvPicPr>
        <p:blipFill rotWithShape="1">
          <a:blip r:embed="rId3">
            <a:alphaModFix/>
          </a:blip>
          <a:srcRect b="16222" l="0" r="0" t="0"/>
          <a:stretch/>
        </p:blipFill>
        <p:spPr>
          <a:xfrm>
            <a:off x="685800" y="1581150"/>
            <a:ext cx="7677150" cy="4438650"/>
          </a:xfrm>
          <a:prstGeom prst="rect">
            <a:avLst/>
          </a:prstGeom>
          <a:noFill/>
          <a:ln>
            <a:noFill/>
          </a:ln>
        </p:spPr>
      </p:pic>
      <p:sp>
        <p:nvSpPr>
          <p:cNvPr id="2670" name="Google Shape;2670;p244"/>
          <p:cNvSpPr txBox="1"/>
          <p:nvPr/>
        </p:nvSpPr>
        <p:spPr>
          <a:xfrm>
            <a:off x="381000" y="2743200"/>
            <a:ext cx="1905000" cy="942975"/>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Dest. Port</a:t>
            </a:r>
            <a:endParaRPr/>
          </a:p>
          <a:p>
            <a:pPr indent="0" lvl="0" marL="0" marR="0" rtl="0" algn="r">
              <a:spcBef>
                <a:spcPts val="0"/>
              </a:spcBef>
              <a:spcAft>
                <a:spcPts val="0"/>
              </a:spcAft>
              <a:buNone/>
            </a:pPr>
            <a:r>
              <a:rPr lang="en-US" sz="1400">
                <a:solidFill>
                  <a:schemeClr val="dk1"/>
                </a:solidFill>
                <a:latin typeface="Arial"/>
                <a:ea typeface="Arial"/>
                <a:cs typeface="Arial"/>
                <a:sym typeface="Arial"/>
              </a:rPr>
              <a:t>Sequence number</a:t>
            </a:r>
            <a:endParaRPr/>
          </a:p>
          <a:p>
            <a:pPr indent="0" lvl="0" marL="0" marR="0" rtl="0" algn="r">
              <a:spcBef>
                <a:spcPts val="0"/>
              </a:spcBef>
              <a:spcAft>
                <a:spcPts val="0"/>
              </a:spcAft>
              <a:buNone/>
            </a:pPr>
            <a:r>
              <a:rPr lang="en-US" sz="1400">
                <a:solidFill>
                  <a:schemeClr val="dk1"/>
                </a:solidFill>
                <a:latin typeface="Arial"/>
                <a:ea typeface="Arial"/>
                <a:cs typeface="Arial"/>
                <a:sym typeface="Arial"/>
              </a:rPr>
              <a:t>Checksum</a:t>
            </a:r>
            <a:endParaRPr sz="1400">
              <a:solidFill>
                <a:schemeClr val="dk1"/>
              </a:solidFill>
              <a:latin typeface="Arial"/>
              <a:ea typeface="Arial"/>
              <a:cs typeface="Arial"/>
              <a:sym typeface="Arial"/>
            </a:endParaRPr>
          </a:p>
          <a:p>
            <a:pPr indent="0" lvl="0" marL="0" marR="0" rtl="0" algn="r">
              <a:spcBef>
                <a:spcPts val="0"/>
              </a:spcBef>
              <a:spcAft>
                <a:spcPts val="0"/>
              </a:spcAft>
              <a:buNone/>
            </a:pPr>
            <a:r>
              <a:rPr lang="en-US" sz="14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671" name="Google Shape;2671;p244"/>
          <p:cNvSpPr txBox="1"/>
          <p:nvPr/>
        </p:nvSpPr>
        <p:spPr>
          <a:xfrm>
            <a:off x="152400" y="4114800"/>
            <a:ext cx="1295400" cy="639763"/>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Dest. Address</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Source address</a:t>
            </a:r>
            <a:endParaRPr sz="1200">
              <a:solidFill>
                <a:schemeClr val="dk1"/>
              </a:solidFill>
              <a:latin typeface="Arial"/>
              <a:ea typeface="Arial"/>
              <a:cs typeface="Arial"/>
              <a:sym typeface="Arial"/>
            </a:endParaRPr>
          </a:p>
          <a:p>
            <a:pPr indent="0" lvl="0" marL="0" marR="0" rtl="0" algn="r">
              <a:spcBef>
                <a:spcPts val="0"/>
              </a:spcBef>
              <a:spcAft>
                <a:spcPts val="0"/>
              </a:spcAft>
              <a:buNone/>
            </a:pPr>
            <a:r>
              <a:rPr lang="en-US" sz="12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672" name="Google Shape;2672;p244"/>
          <p:cNvSpPr txBox="1"/>
          <p:nvPr/>
        </p:nvSpPr>
        <p:spPr>
          <a:xfrm>
            <a:off x="457200" y="5943600"/>
            <a:ext cx="1752600" cy="457200"/>
          </a:xfrm>
          <a:prstGeom prst="rect">
            <a:avLst/>
          </a:prstGeom>
          <a:noFill/>
          <a:ln>
            <a:noFill/>
          </a:ln>
        </p:spPr>
        <p:txBody>
          <a:bodyPr anchorCtr="0" anchor="t" bIns="46800" lIns="90000" spcFirstLastPara="1" rIns="90000" wrap="square" tIns="468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Dest. Network Address</a:t>
            </a:r>
            <a:endParaRPr/>
          </a:p>
          <a:p>
            <a:pPr indent="0" lvl="0" marL="0" marR="0" rtl="0" algn="r">
              <a:spcBef>
                <a:spcPts val="0"/>
              </a:spcBef>
              <a:spcAft>
                <a:spcPts val="0"/>
              </a:spcAft>
              <a:buNone/>
            </a:pPr>
            <a:r>
              <a:rPr lang="en-US" sz="1200">
                <a:solidFill>
                  <a:schemeClr val="dk1"/>
                </a:solidFill>
                <a:latin typeface="Arial"/>
                <a:ea typeface="Arial"/>
                <a:cs typeface="Arial"/>
                <a:sym typeface="Arial"/>
              </a:rPr>
              <a:t>Priority info</a:t>
            </a:r>
            <a:endParaRPr/>
          </a:p>
        </p:txBody>
      </p:sp>
      <p:pic>
        <p:nvPicPr>
          <p:cNvPr descr="download.png" id="2673" name="Google Shape;2673;p244"/>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533400" y="609600"/>
            <a:ext cx="8153400"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Local Area Networks</a:t>
            </a:r>
            <a:endParaRPr/>
          </a:p>
        </p:txBody>
      </p:sp>
      <p:sp>
        <p:nvSpPr>
          <p:cNvPr id="376" name="Google Shape;376;p47"/>
          <p:cNvSpPr txBox="1"/>
          <p:nvPr>
            <p:ph idx="1" type="body"/>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Network in a single office, building, or campus</a:t>
            </a:r>
            <a:endParaRPr/>
          </a:p>
        </p:txBody>
      </p:sp>
      <p:grpSp>
        <p:nvGrpSpPr>
          <p:cNvPr id="377" name="Google Shape;377;p47"/>
          <p:cNvGrpSpPr/>
          <p:nvPr/>
        </p:nvGrpSpPr>
        <p:grpSpPr>
          <a:xfrm>
            <a:off x="762000" y="2895600"/>
            <a:ext cx="7924800" cy="3505200"/>
            <a:chOff x="480" y="816"/>
            <a:chExt cx="4992" cy="2208"/>
          </a:xfrm>
        </p:grpSpPr>
        <p:sp>
          <p:nvSpPr>
            <p:cNvPr id="378" name="Google Shape;378;p47"/>
            <p:cNvSpPr/>
            <p:nvPr/>
          </p:nvSpPr>
          <p:spPr>
            <a:xfrm>
              <a:off x="480" y="816"/>
              <a:ext cx="4992" cy="2208"/>
            </a:xfrm>
            <a:prstGeom prst="rect">
              <a:avLst/>
            </a:prstGeom>
            <a:solidFill>
              <a:schemeClr val="dk1"/>
            </a:solidFill>
            <a:ln cap="flat" cmpd="sng" w="9525">
              <a:solidFill>
                <a:schemeClr val="dk1"/>
              </a:solidFill>
              <a:prstDash val="solid"/>
              <a:miter lim="800000"/>
              <a:headEnd len="sm" w="sm" type="none"/>
              <a:tailEnd len="sm" w="sm" type="none"/>
            </a:ln>
            <a:effectLst>
              <a:outerShdw rotWithShape="0" algn="ctr" dir="2700000" dist="107763">
                <a:schemeClr val="lt2">
                  <a:alpha val="49803"/>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9" name="Google Shape;379;p47"/>
            <p:cNvPicPr preferRelativeResize="0"/>
            <p:nvPr/>
          </p:nvPicPr>
          <p:blipFill rotWithShape="1">
            <a:blip r:embed="rId3">
              <a:alphaModFix/>
            </a:blip>
            <a:srcRect b="0" l="0" r="0" t="0"/>
            <a:stretch/>
          </p:blipFill>
          <p:spPr>
            <a:xfrm>
              <a:off x="2640" y="912"/>
              <a:ext cx="2767" cy="2050"/>
            </a:xfrm>
            <a:prstGeom prst="rect">
              <a:avLst/>
            </a:prstGeom>
            <a:noFill/>
            <a:ln>
              <a:noFill/>
            </a:ln>
          </p:spPr>
        </p:pic>
        <p:pic>
          <p:nvPicPr>
            <p:cNvPr id="380" name="Google Shape;380;p47"/>
            <p:cNvPicPr preferRelativeResize="0"/>
            <p:nvPr/>
          </p:nvPicPr>
          <p:blipFill rotWithShape="1">
            <a:blip r:embed="rId4">
              <a:alphaModFix/>
            </a:blip>
            <a:srcRect b="0" l="0" r="0" t="0"/>
            <a:stretch/>
          </p:blipFill>
          <p:spPr>
            <a:xfrm>
              <a:off x="768" y="1536"/>
              <a:ext cx="1392" cy="956"/>
            </a:xfrm>
            <a:prstGeom prst="rect">
              <a:avLst/>
            </a:prstGeom>
            <a:noFill/>
            <a:ln>
              <a:noFill/>
            </a:ln>
          </p:spPr>
        </p:pic>
      </p:gr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2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79" name="Google Shape;2679;p245"/>
          <p:cNvSpPr txBox="1"/>
          <p:nvPr>
            <p:ph type="title"/>
          </p:nvPr>
        </p:nvSpPr>
        <p:spPr>
          <a:xfrm>
            <a:off x="457200" y="274638"/>
            <a:ext cx="5715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Operation of TCP and IP</a:t>
            </a:r>
            <a:endParaRPr/>
          </a:p>
        </p:txBody>
      </p:sp>
      <p:pic>
        <p:nvPicPr>
          <p:cNvPr id="2680" name="Google Shape;2680;p245"/>
          <p:cNvPicPr preferRelativeResize="0"/>
          <p:nvPr/>
        </p:nvPicPr>
        <p:blipFill rotWithShape="1">
          <a:blip r:embed="rId3">
            <a:alphaModFix/>
          </a:blip>
          <a:srcRect b="7607" l="0" r="0" t="0"/>
          <a:stretch/>
        </p:blipFill>
        <p:spPr>
          <a:xfrm>
            <a:off x="914400" y="1370013"/>
            <a:ext cx="7467600" cy="5487987"/>
          </a:xfrm>
          <a:prstGeom prst="rect">
            <a:avLst/>
          </a:prstGeom>
          <a:noFill/>
          <a:ln>
            <a:noFill/>
          </a:ln>
        </p:spPr>
      </p:pic>
      <p:sp>
        <p:nvSpPr>
          <p:cNvPr id="2681" name="Google Shape;2681;p245"/>
          <p:cNvSpPr/>
          <p:nvPr/>
        </p:nvSpPr>
        <p:spPr>
          <a:xfrm>
            <a:off x="5157788" y="4443413"/>
            <a:ext cx="1471612" cy="471487"/>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2" name="Google Shape;2682;p245"/>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3" name="Google Shape;2683;p245"/>
          <p:cNvSpPr/>
          <p:nvPr/>
        </p:nvSpPr>
        <p:spPr>
          <a:xfrm>
            <a:off x="6786563" y="4643438"/>
            <a:ext cx="185737" cy="157162"/>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4" name="Google Shape;2684;p245"/>
          <p:cNvSpPr/>
          <p:nvPr/>
        </p:nvSpPr>
        <p:spPr>
          <a:xfrm>
            <a:off x="4743450" y="2071688"/>
            <a:ext cx="1900238" cy="228600"/>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5" name="Google Shape;2685;p245"/>
          <p:cNvSpPr/>
          <p:nvPr/>
        </p:nvSpPr>
        <p:spPr>
          <a:xfrm>
            <a:off x="5786438" y="1885950"/>
            <a:ext cx="171450" cy="200025"/>
          </a:xfrm>
          <a:prstGeom prst="rect">
            <a:avLst/>
          </a:prstGeom>
          <a:solidFill>
            <a:schemeClr val="lt1"/>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86" name="Google Shape;2686;p245"/>
          <p:cNvCxnSpPr/>
          <p:nvPr/>
        </p:nvCxnSpPr>
        <p:spPr>
          <a:xfrm rot="10800000">
            <a:off x="5686425" y="2085975"/>
            <a:ext cx="500063" cy="271463"/>
          </a:xfrm>
          <a:prstGeom prst="straightConnector1">
            <a:avLst/>
          </a:prstGeom>
          <a:noFill/>
          <a:ln cap="flat" cmpd="sng" w="15875">
            <a:solidFill>
              <a:schemeClr val="dk1"/>
            </a:solidFill>
            <a:prstDash val="solid"/>
            <a:round/>
            <a:headEnd len="med" w="med" type="none"/>
            <a:tailEnd len="med" w="med" type="none"/>
          </a:ln>
        </p:spPr>
      </p:cxnSp>
      <p:cxnSp>
        <p:nvCxnSpPr>
          <p:cNvPr id="2687" name="Google Shape;2687;p245"/>
          <p:cNvCxnSpPr/>
          <p:nvPr/>
        </p:nvCxnSpPr>
        <p:spPr>
          <a:xfrm>
            <a:off x="3771900" y="3629025"/>
            <a:ext cx="2914650" cy="71438"/>
          </a:xfrm>
          <a:prstGeom prst="straightConnector1">
            <a:avLst/>
          </a:prstGeom>
          <a:noFill/>
          <a:ln cap="flat" cmpd="sng" w="15875">
            <a:solidFill>
              <a:schemeClr val="dk1"/>
            </a:solidFill>
            <a:prstDash val="solid"/>
            <a:round/>
            <a:headEnd len="med" w="med" type="none"/>
            <a:tailEnd len="med" w="med" type="triangle"/>
          </a:ln>
        </p:spPr>
      </p:cxnSp>
      <p:sp>
        <p:nvSpPr>
          <p:cNvPr id="2688" name="Google Shape;2688;p245"/>
          <p:cNvSpPr/>
          <p:nvPr/>
        </p:nvSpPr>
        <p:spPr>
          <a:xfrm>
            <a:off x="4329113" y="4729163"/>
            <a:ext cx="2800350" cy="557212"/>
          </a:xfrm>
          <a:custGeom>
            <a:rect b="b" l="l" r="r" t="t"/>
            <a:pathLst>
              <a:path extrusionOk="0" h="54" w="1107">
                <a:moveTo>
                  <a:pt x="0" y="0"/>
                </a:moveTo>
                <a:cubicBezTo>
                  <a:pt x="465" y="15"/>
                  <a:pt x="930" y="31"/>
                  <a:pt x="1107" y="54"/>
                </a:cubicBezTo>
              </a:path>
            </a:pathLst>
          </a:custGeom>
          <a:noFill/>
          <a:ln cap="flat" cmpd="sng" w="15875">
            <a:solidFill>
              <a:schemeClr val="dk1"/>
            </a:solidFill>
            <a:prstDash val="solid"/>
            <a:round/>
            <a:headEnd len="sm" w="sm" type="none"/>
            <a:tailEnd len="sm" w="sm" type="none"/>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89" name="Google Shape;2689;p245"/>
          <p:cNvCxnSpPr/>
          <p:nvPr/>
        </p:nvCxnSpPr>
        <p:spPr>
          <a:xfrm flipH="1">
            <a:off x="2371725" y="2043113"/>
            <a:ext cx="3014663" cy="685800"/>
          </a:xfrm>
          <a:prstGeom prst="straightConnector1">
            <a:avLst/>
          </a:prstGeom>
          <a:noFill/>
          <a:ln cap="flat" cmpd="sng" w="9525">
            <a:solidFill>
              <a:schemeClr val="dk1"/>
            </a:solidFill>
            <a:prstDash val="solid"/>
            <a:round/>
            <a:headEnd len="med" w="med" type="none"/>
            <a:tailEnd len="med" w="med" type="triangle"/>
          </a:ln>
        </p:spPr>
      </p:cxnSp>
      <p:pic>
        <p:nvPicPr>
          <p:cNvPr descr="download.png" id="2690" name="Google Shape;2690;p245"/>
          <p:cNvPicPr preferRelativeResize="0"/>
          <p:nvPr/>
        </p:nvPicPr>
        <p:blipFill rotWithShape="1">
          <a:blip r:embed="rId4">
            <a:alphaModFix/>
          </a:blip>
          <a:srcRect b="0" l="0" r="0" t="0"/>
          <a:stretch/>
        </p:blipFill>
        <p:spPr>
          <a:xfrm>
            <a:off x="6457950" y="0"/>
            <a:ext cx="2686050" cy="9144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696" name="Google Shape;2696;p246"/>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Data Transmission</a:t>
            </a:r>
            <a:endParaRPr>
              <a:solidFill>
                <a:srgbClr val="FF0000"/>
              </a:solidFill>
            </a:endParaRPr>
          </a:p>
        </p:txBody>
      </p:sp>
      <p:sp>
        <p:nvSpPr>
          <p:cNvPr id="2697" name="Google Shape;2697;p246"/>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698" name="Google Shape;2698;p24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699" name="Google Shape;2699;p246"/>
          <p:cNvSpPr txBox="1"/>
          <p:nvPr/>
        </p:nvSpPr>
        <p:spPr>
          <a:xfrm>
            <a:off x="457200" y="1371600"/>
            <a:ext cx="8140700" cy="44958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Clr>
                <a:schemeClr val="dk1"/>
              </a:buClr>
              <a:buSzPts val="2800"/>
              <a:buFont typeface="Arial"/>
              <a:buChar char="•"/>
            </a:pPr>
            <a:r>
              <a:rPr lang="en-US" sz="2800" u="sng">
                <a:solidFill>
                  <a:schemeClr val="hlink"/>
                </a:solidFill>
                <a:latin typeface="Calibri"/>
                <a:ea typeface="Calibri"/>
                <a:cs typeface="Calibri"/>
                <a:sym typeface="Calibri"/>
                <a:hlinkClick r:id="rId4"/>
              </a:rPr>
              <a:t>Data transmission</a:t>
            </a:r>
            <a:r>
              <a:rPr lang="en-US" sz="2800">
                <a:solidFill>
                  <a:schemeClr val="dk1"/>
                </a:solidFill>
                <a:latin typeface="Calibri"/>
                <a:ea typeface="Calibri"/>
                <a:cs typeface="Calibri"/>
                <a:sym typeface="Calibri"/>
              </a:rPr>
              <a:t> refers to the process of transferring data between two or more digital devices.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Data is transmitted from one device to another in analog or digital format. </a:t>
            </a:r>
            <a:endParaRPr/>
          </a:p>
          <a:p>
            <a:pPr indent="-342900" lvl="0" marL="342900" marR="0" rtl="0" algn="l">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Basically, data transmission enables devices or components within devices to speak to each other.</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There are two methods used to transmit data between digital devices: serial transmission and parallel transmission</a:t>
            </a:r>
            <a:endParaRPr sz="3200">
              <a:solidFill>
                <a:schemeClr val="dk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05" name="Google Shape;2705;p247"/>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Data Transmission</a:t>
            </a:r>
            <a:endParaRPr>
              <a:solidFill>
                <a:srgbClr val="FF0000"/>
              </a:solidFill>
            </a:endParaRPr>
          </a:p>
        </p:txBody>
      </p:sp>
      <p:sp>
        <p:nvSpPr>
          <p:cNvPr id="2706" name="Google Shape;2706;p247"/>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07" name="Google Shape;2707;p24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08" name="Google Shape;2708;p247"/>
          <p:cNvSpPr txBox="1"/>
          <p:nvPr/>
        </p:nvSpPr>
        <p:spPr>
          <a:xfrm>
            <a:off x="457200" y="1371600"/>
            <a:ext cx="8140700" cy="44958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just">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When data is sent or received using serial data transmission, the data bits are organized in a specific order, since they can only be sent one after another. </a:t>
            </a:r>
            <a:endParaRPr/>
          </a:p>
          <a:p>
            <a:pPr indent="-342900" lvl="0" marL="342900" marR="0" rtl="0" algn="just">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order of the data bits is important as it dictates how the transmission is organized when it is received. </a:t>
            </a:r>
            <a:endParaRPr/>
          </a:p>
          <a:p>
            <a:pPr indent="-342900" lvl="0" marL="342900" marR="0" rtl="0" algn="just">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is viewed as a reliable data transmission method because a data bit is only sent if the previous data bit has already been received. </a:t>
            </a:r>
            <a:endParaRPr sz="3200">
              <a:solidFill>
                <a:schemeClr val="dk1"/>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14" name="Google Shape;2714;p248"/>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Data Transmission</a:t>
            </a:r>
            <a:endParaRPr>
              <a:solidFill>
                <a:srgbClr val="FF0000"/>
              </a:solidFill>
            </a:endParaRPr>
          </a:p>
        </p:txBody>
      </p:sp>
      <p:sp>
        <p:nvSpPr>
          <p:cNvPr id="2715" name="Google Shape;2715;p248"/>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16" name="Google Shape;2716;p248"/>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17" name="Google Shape;2717;p248"/>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pic>
        <p:nvPicPr>
          <p:cNvPr id="2718" name="Google Shape;2718;p248"/>
          <p:cNvPicPr preferRelativeResize="0"/>
          <p:nvPr/>
        </p:nvPicPr>
        <p:blipFill rotWithShape="1">
          <a:blip r:embed="rId4">
            <a:alphaModFix/>
          </a:blip>
          <a:srcRect b="0" l="0" r="0" t="0"/>
          <a:stretch/>
        </p:blipFill>
        <p:spPr>
          <a:xfrm>
            <a:off x="738188" y="1752600"/>
            <a:ext cx="7667625" cy="32766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2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24" name="Google Shape;2724;p249"/>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Data Transmission</a:t>
            </a:r>
            <a:endParaRPr>
              <a:solidFill>
                <a:srgbClr val="FF0000"/>
              </a:solidFill>
            </a:endParaRPr>
          </a:p>
        </p:txBody>
      </p:sp>
      <p:sp>
        <p:nvSpPr>
          <p:cNvPr id="2725" name="Google Shape;2725;p249"/>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26" name="Google Shape;2726;p249"/>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27" name="Google Shape;2727;p249"/>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28" name="Google Shape;2728;p249"/>
          <p:cNvSpPr txBox="1"/>
          <p:nvPr/>
        </p:nvSpPr>
        <p:spPr>
          <a:xfrm>
            <a:off x="609600" y="15240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Asynchronous Serial Transmission</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Data bits can be sent at any point in time. Stop bits and start bits are used between data bytes to synchronize the transmitter and receiver and to ensure that the data is transmitted correctly. The time between sending and receiving data bits is not constant, so gaps are used to provide time between transmissions.</a:t>
            </a:r>
            <a:endParaRPr sz="3200">
              <a:solidFill>
                <a:schemeClr val="dk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2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34" name="Google Shape;2734;p250"/>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Data Transmission</a:t>
            </a:r>
            <a:endParaRPr>
              <a:solidFill>
                <a:srgbClr val="FF0000"/>
              </a:solidFill>
            </a:endParaRPr>
          </a:p>
        </p:txBody>
      </p:sp>
      <p:sp>
        <p:nvSpPr>
          <p:cNvPr id="2735" name="Google Shape;2735;p250"/>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36" name="Google Shape;2736;p250"/>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37" name="Google Shape;2737;p250"/>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38" name="Google Shape;2738;p250"/>
          <p:cNvSpPr txBox="1"/>
          <p:nvPr/>
        </p:nvSpPr>
        <p:spPr>
          <a:xfrm>
            <a:off x="609600" y="1219200"/>
            <a:ext cx="8140700" cy="5257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just">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The advantage of using the asynchronous method is that no synchronization is required between the transmitter and receiver devices. It is also a more cost effective method. </a:t>
            </a:r>
            <a:endParaRPr/>
          </a:p>
          <a:p>
            <a:pPr indent="-342900" lvl="0" marL="342900" marR="0" rtl="0" algn="just">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A disadvantage is that data transmission can be slower, but this is not always the case.</a:t>
            </a:r>
            <a:endParaRPr/>
          </a:p>
          <a:p>
            <a:pPr indent="-342900" lvl="0" marL="342900" marR="0" rtl="0" algn="just">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Serial transmission is normally used for long-distance data transfer. It is also used in cases where the amount of data being sent is relatively small. It ensures that data integrity is maintained as it transmits the data bits in a specific order, one after another. In this way, data bits are received in-sync with one another</a:t>
            </a:r>
            <a:endParaRPr sz="3200">
              <a:solidFill>
                <a:schemeClr val="dk1"/>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2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44" name="Google Shape;2744;p251"/>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Data Transmission</a:t>
            </a:r>
            <a:endParaRPr>
              <a:solidFill>
                <a:srgbClr val="FF0000"/>
              </a:solidFill>
            </a:endParaRPr>
          </a:p>
        </p:txBody>
      </p:sp>
      <p:sp>
        <p:nvSpPr>
          <p:cNvPr id="2745" name="Google Shape;2745;p251"/>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46" name="Google Shape;2746;p251"/>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47" name="Google Shape;2747;p251"/>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48" name="Google Shape;2748;p251"/>
          <p:cNvSpPr txBox="1"/>
          <p:nvPr/>
        </p:nvSpPr>
        <p:spPr>
          <a:xfrm>
            <a:off x="609600" y="1524000"/>
            <a:ext cx="8140700" cy="4495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marR="0" rtl="0" algn="just">
              <a:spcBef>
                <a:spcPts val="0"/>
              </a:spcBef>
              <a:spcAft>
                <a:spcPts val="0"/>
              </a:spcAft>
              <a:buNone/>
            </a:pPr>
            <a:r>
              <a:rPr b="1" lang="en-US" sz="3200">
                <a:solidFill>
                  <a:schemeClr val="dk1"/>
                </a:solidFill>
                <a:latin typeface="Calibri"/>
                <a:ea typeface="Calibri"/>
                <a:cs typeface="Calibri"/>
                <a:sym typeface="Calibri"/>
              </a:rPr>
              <a:t>Synchronous Serial Transmission</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Data bits are transmitted as a continuous stream in time with a master clock. The data transmitter and receiver both operate using a synchronized clock frequency; therefore, start bits, stop bits, and gaps are not used. This means that data moves faster and timing errors are less frequent because the transmitter and receiver time is synced. However, data accuracy is highly dependent on timing being synced correctly between devices. In comparison with asynchronous serial transmission, this method is usually more expensive.</a:t>
            </a:r>
            <a:endParaRPr sz="3200">
              <a:solidFill>
                <a:schemeClr val="dk1"/>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2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54" name="Google Shape;2754;p252"/>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Parallel Data Transmission</a:t>
            </a:r>
            <a:endParaRPr>
              <a:solidFill>
                <a:srgbClr val="FF0000"/>
              </a:solidFill>
            </a:endParaRPr>
          </a:p>
        </p:txBody>
      </p:sp>
      <p:sp>
        <p:nvSpPr>
          <p:cNvPr id="2755" name="Google Shape;2755;p252"/>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56" name="Google Shape;2756;p252"/>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57" name="Google Shape;2757;p252"/>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58" name="Google Shape;2758;p252"/>
          <p:cNvSpPr txBox="1"/>
          <p:nvPr/>
        </p:nvSpPr>
        <p:spPr>
          <a:xfrm>
            <a:off x="381000" y="1143000"/>
            <a:ext cx="8140700" cy="5334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When data is sent using parallel data transmission, multiple data bits are transmitted over multiple channels at the same time. </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This means that data can be sent much faster than using serial transmission methods.</a:t>
            </a: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59" name="Google Shape;2759;p252"/>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pic>
        <p:nvPicPr>
          <p:cNvPr id="2760" name="Google Shape;2760;p252"/>
          <p:cNvPicPr preferRelativeResize="0"/>
          <p:nvPr/>
        </p:nvPicPr>
        <p:blipFill rotWithShape="1">
          <a:blip r:embed="rId4">
            <a:alphaModFix/>
          </a:blip>
          <a:srcRect b="0" l="0" r="0" t="0"/>
          <a:stretch/>
        </p:blipFill>
        <p:spPr>
          <a:xfrm>
            <a:off x="838200" y="4419600"/>
            <a:ext cx="7591425" cy="19716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2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66" name="Google Shape;2766;p253"/>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Parallel Data Transmission</a:t>
            </a:r>
            <a:endParaRPr>
              <a:solidFill>
                <a:srgbClr val="FF0000"/>
              </a:solidFill>
            </a:endParaRPr>
          </a:p>
        </p:txBody>
      </p:sp>
      <p:sp>
        <p:nvSpPr>
          <p:cNvPr id="2767" name="Google Shape;2767;p253"/>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68" name="Google Shape;2768;p253"/>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69" name="Google Shape;2769;p253"/>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70" name="Google Shape;2770;p253"/>
          <p:cNvSpPr txBox="1"/>
          <p:nvPr/>
        </p:nvSpPr>
        <p:spPr>
          <a:xfrm>
            <a:off x="381000" y="1143000"/>
            <a:ext cx="8140700" cy="5334000"/>
          </a:xfrm>
          <a:prstGeom prst="rect">
            <a:avLst/>
          </a:prstGeom>
          <a:noFill/>
          <a:ln>
            <a:noFill/>
          </a:ln>
        </p:spPr>
        <p:txBody>
          <a:bodyPr anchorCtr="0" anchor="t" bIns="45700" lIns="91425" spcFirstLastPara="1" rIns="91425" wrap="square" tIns="45700">
            <a:normAutofit fontScale="92500"/>
          </a:bodyPr>
          <a:lstStyle/>
          <a:p>
            <a:pPr indent="-342900" lvl="0" marL="34290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Given that multiple bits are sent over multiple channels at the same time, the order in which a bit string is received can depend on various conditions, such as proximity to the data source, user location, and bandwidth availability. </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Two examples of parallel interfaces can be seen below. In the first parallel interface, the data is sent and received in the correct order. </a:t>
            </a:r>
            <a:endParaRPr/>
          </a:p>
          <a:p>
            <a:pPr indent="-342900" lvl="0" marL="342900" marR="0" rtl="0" algn="l">
              <a:spcBef>
                <a:spcPts val="592"/>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In the second parallel interface, the data is sent in the correct order, but some bits were received faster than others.</a:t>
            </a:r>
            <a:endParaRPr sz="3200">
              <a:solidFill>
                <a:schemeClr val="dk1"/>
              </a:solidFill>
              <a:latin typeface="Calibri"/>
              <a:ea typeface="Calibri"/>
              <a:cs typeface="Calibri"/>
              <a:sym typeface="Calibri"/>
            </a:endParaRPr>
          </a:p>
        </p:txBody>
      </p:sp>
      <p:sp>
        <p:nvSpPr>
          <p:cNvPr id="2771" name="Google Shape;2771;p253"/>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2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77" name="Google Shape;2777;p254"/>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Parallel Data Transmission</a:t>
            </a:r>
            <a:endParaRPr>
              <a:solidFill>
                <a:srgbClr val="FF0000"/>
              </a:solidFill>
            </a:endParaRPr>
          </a:p>
        </p:txBody>
      </p:sp>
      <p:sp>
        <p:nvSpPr>
          <p:cNvPr id="2778" name="Google Shape;2778;p254"/>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79" name="Google Shape;2779;p254"/>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80" name="Google Shape;2780;p254"/>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81" name="Google Shape;2781;p254"/>
          <p:cNvSpPr txBox="1"/>
          <p:nvPr/>
        </p:nvSpPr>
        <p:spPr>
          <a:xfrm>
            <a:off x="381000" y="1143000"/>
            <a:ext cx="8140700" cy="53340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782" name="Google Shape;2782;p254"/>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pic>
        <p:nvPicPr>
          <p:cNvPr id="2783" name="Google Shape;2783;p254"/>
          <p:cNvPicPr preferRelativeResize="0"/>
          <p:nvPr/>
        </p:nvPicPr>
        <p:blipFill rotWithShape="1">
          <a:blip r:embed="rId4">
            <a:alphaModFix/>
          </a:blip>
          <a:srcRect b="0" l="0" r="0" t="0"/>
          <a:stretch/>
        </p:blipFill>
        <p:spPr>
          <a:xfrm>
            <a:off x="457200" y="1295400"/>
            <a:ext cx="7948613" cy="502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Network Categories</a:t>
            </a:r>
            <a:endParaRPr/>
          </a:p>
        </p:txBody>
      </p:sp>
      <p:pic>
        <p:nvPicPr>
          <p:cNvPr descr="download.png" id="386" name="Google Shape;386;p4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87" name="Google Shape;387;p48"/>
          <p:cNvSpPr txBox="1"/>
          <p:nvPr/>
        </p:nvSpPr>
        <p:spPr>
          <a:xfrm>
            <a:off x="304800" y="1219200"/>
            <a:ext cx="8153400" cy="45720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80000"/>
              </a:lnSpc>
              <a:spcBef>
                <a:spcPts val="0"/>
              </a:spcBef>
              <a:spcAft>
                <a:spcPts val="0"/>
              </a:spcAft>
              <a:buNone/>
            </a:pPr>
            <a:r>
              <a:rPr b="1" lang="en-US" sz="3200">
                <a:solidFill>
                  <a:schemeClr val="dk1"/>
                </a:solidFill>
                <a:latin typeface="Calibri"/>
                <a:ea typeface="Calibri"/>
                <a:cs typeface="Calibri"/>
                <a:sym typeface="Calibri"/>
              </a:rPr>
              <a:t>Local Area Network (LAN)</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pic>
        <p:nvPicPr>
          <p:cNvPr descr="Local Area Network" id="388" name="Google Shape;388;p48"/>
          <p:cNvPicPr preferRelativeResize="0"/>
          <p:nvPr/>
        </p:nvPicPr>
        <p:blipFill rotWithShape="1">
          <a:blip r:embed="rId4">
            <a:alphaModFix/>
          </a:blip>
          <a:srcRect b="0" l="0" r="0" t="0"/>
          <a:stretch/>
        </p:blipFill>
        <p:spPr>
          <a:xfrm>
            <a:off x="609600" y="1752600"/>
            <a:ext cx="7696200" cy="41910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2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789" name="Google Shape;2789;p255"/>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Parallel Data Transmission</a:t>
            </a:r>
            <a:endParaRPr>
              <a:solidFill>
                <a:srgbClr val="FF0000"/>
              </a:solidFill>
            </a:endParaRPr>
          </a:p>
        </p:txBody>
      </p:sp>
      <p:sp>
        <p:nvSpPr>
          <p:cNvPr id="2790" name="Google Shape;2790;p255"/>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791" name="Google Shape;2791;p255"/>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792" name="Google Shape;2792;p255"/>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93" name="Google Shape;2793;p255"/>
          <p:cNvSpPr txBox="1"/>
          <p:nvPr/>
        </p:nvSpPr>
        <p:spPr>
          <a:xfrm>
            <a:off x="381000" y="1143000"/>
            <a:ext cx="8140700" cy="53340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794" name="Google Shape;2794;p255"/>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795" name="Google Shape;2795;p255"/>
          <p:cNvSpPr txBox="1"/>
          <p:nvPr/>
        </p:nvSpPr>
        <p:spPr>
          <a:xfrm>
            <a:off x="533400" y="1295400"/>
            <a:ext cx="8140700" cy="53340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main advantages of parallel transmission over serial transmission are:</a:t>
            </a:r>
            <a:endParaRPr/>
          </a:p>
          <a:p>
            <a:pPr indent="-187960" lvl="0" marL="0" marR="0" rtl="0" algn="l">
              <a:spcBef>
                <a:spcPts val="0"/>
              </a:spcBef>
              <a:spcAft>
                <a:spcPts val="0"/>
              </a:spcAft>
              <a:buClr>
                <a:schemeClr val="dk1"/>
              </a:buClr>
              <a:buSzPct val="100000"/>
              <a:buFont typeface="Calibri"/>
              <a:buChar char="-"/>
            </a:pPr>
            <a:r>
              <a:rPr lang="en-US" sz="3200">
                <a:solidFill>
                  <a:schemeClr val="dk1"/>
                </a:solidFill>
                <a:latin typeface="Calibri"/>
                <a:ea typeface="Calibri"/>
                <a:cs typeface="Calibri"/>
                <a:sym typeface="Calibri"/>
              </a:rPr>
              <a:t> it is easier to program;</a:t>
            </a:r>
            <a:endParaRPr/>
          </a:p>
          <a:p>
            <a:pPr indent="-187960" lvl="0" marL="0" marR="0" rtl="0" algn="l">
              <a:spcBef>
                <a:spcPts val="0"/>
              </a:spcBef>
              <a:spcAft>
                <a:spcPts val="0"/>
              </a:spcAft>
              <a:buClr>
                <a:schemeClr val="dk1"/>
              </a:buClr>
              <a:buSzPct val="100000"/>
              <a:buFont typeface="Calibri"/>
              <a:buChar char="-"/>
            </a:pPr>
            <a:r>
              <a:rPr lang="en-US" sz="3200">
                <a:solidFill>
                  <a:schemeClr val="dk1"/>
                </a:solidFill>
                <a:latin typeface="Calibri"/>
                <a:ea typeface="Calibri"/>
                <a:cs typeface="Calibri"/>
                <a:sym typeface="Calibri"/>
              </a:rPr>
              <a:t> data is sent faster.</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Although parallel transmission can transfer data faster, it requires more transmission channels than serial transmission. This means that data bits can be out of sync, depending on transfer distance and how fast each bit loads.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A simple of example of where this can be seen is with a voice over IP (VOIP) call when distortion or interference is noticeable. It can also be seen when there is skipping or interference on a video stream.</a:t>
            </a:r>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2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801" name="Google Shape;2801;p256"/>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Parallel Data Transmission</a:t>
            </a:r>
            <a:endParaRPr>
              <a:solidFill>
                <a:srgbClr val="FF0000"/>
              </a:solidFill>
            </a:endParaRPr>
          </a:p>
        </p:txBody>
      </p:sp>
      <p:sp>
        <p:nvSpPr>
          <p:cNvPr id="2802" name="Google Shape;2802;p256"/>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803" name="Google Shape;2803;p256"/>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804" name="Google Shape;2804;p256"/>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805" name="Google Shape;2805;p256"/>
          <p:cNvSpPr txBox="1"/>
          <p:nvPr/>
        </p:nvSpPr>
        <p:spPr>
          <a:xfrm>
            <a:off x="381000" y="1143000"/>
            <a:ext cx="8140700" cy="53340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806" name="Google Shape;2806;p256"/>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807" name="Google Shape;2807;p256"/>
          <p:cNvSpPr txBox="1"/>
          <p:nvPr/>
        </p:nvSpPr>
        <p:spPr>
          <a:xfrm>
            <a:off x="533400" y="1295400"/>
            <a:ext cx="8140700" cy="53340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Parallel transmission is used when: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a large amount of data is being sent;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the data being sent is time-sensitive;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and the data needs to be sent quickly.</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A scenario where parallel transmission is used to send data is video streaming. When a video is streamed to a viewer, bits need to be received quickly to prevent a video pausing or buffering. </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Video streaming also requires the transmission of large volumes of data. </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data being sent is also time-sensitive as slow data streams result in poor viewer experience.</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2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2813" name="Google Shape;2813;p257"/>
          <p:cNvSpPr txBox="1"/>
          <p:nvPr>
            <p:ph type="title"/>
          </p:nvPr>
        </p:nvSpPr>
        <p:spPr>
          <a:xfrm>
            <a:off x="457200" y="274638"/>
            <a:ext cx="57150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Serial Vs Parallel</a:t>
            </a:r>
            <a:endParaRPr>
              <a:solidFill>
                <a:srgbClr val="FF0000"/>
              </a:solidFill>
            </a:endParaRPr>
          </a:p>
        </p:txBody>
      </p:sp>
      <p:sp>
        <p:nvSpPr>
          <p:cNvPr id="2814" name="Google Shape;2814;p257"/>
          <p:cNvSpPr/>
          <p:nvPr/>
        </p:nvSpPr>
        <p:spPr>
          <a:xfrm>
            <a:off x="5386388" y="4643438"/>
            <a:ext cx="1357312" cy="1443037"/>
          </a:xfrm>
          <a:custGeom>
            <a:rect b="b" l="l" r="r" t="t"/>
            <a:pathLst>
              <a:path extrusionOk="0" h="909" w="873">
                <a:moveTo>
                  <a:pt x="18" y="288"/>
                </a:moveTo>
                <a:lnTo>
                  <a:pt x="18" y="909"/>
                </a:lnTo>
                <a:lnTo>
                  <a:pt x="873" y="207"/>
                </a:lnTo>
                <a:lnTo>
                  <a:pt x="873" y="0"/>
                </a:lnTo>
                <a:lnTo>
                  <a:pt x="0" y="576"/>
                </a:lnTo>
              </a:path>
            </a:pathLst>
          </a:custGeom>
          <a:solidFill>
            <a:schemeClr val="lt1"/>
          </a:solidFill>
          <a:ln>
            <a:noFill/>
          </a:ln>
        </p:spPr>
        <p:txBody>
          <a:bodyPr anchorCtr="0" anchor="t" bIns="46800" lIns="90000" spcFirstLastPara="1" rIns="90000" wrap="square" tIns="46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2815" name="Google Shape;2815;p257"/>
          <p:cNvPicPr preferRelativeResize="0"/>
          <p:nvPr/>
        </p:nvPicPr>
        <p:blipFill rotWithShape="1">
          <a:blip r:embed="rId3">
            <a:alphaModFix/>
          </a:blip>
          <a:srcRect b="0" l="0" r="0" t="0"/>
          <a:stretch/>
        </p:blipFill>
        <p:spPr>
          <a:xfrm>
            <a:off x="6457950" y="0"/>
            <a:ext cx="2686050" cy="914400"/>
          </a:xfrm>
          <a:prstGeom prst="rect">
            <a:avLst/>
          </a:prstGeom>
          <a:noFill/>
          <a:ln>
            <a:noFill/>
          </a:ln>
        </p:spPr>
      </p:pic>
      <p:sp>
        <p:nvSpPr>
          <p:cNvPr id="2816" name="Google Shape;2816;p257"/>
          <p:cNvSpPr txBox="1"/>
          <p:nvPr/>
        </p:nvSpPr>
        <p:spPr>
          <a:xfrm>
            <a:off x="457200" y="1371600"/>
            <a:ext cx="8140700" cy="449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817" name="Google Shape;2817;p257"/>
          <p:cNvSpPr txBox="1"/>
          <p:nvPr/>
        </p:nvSpPr>
        <p:spPr>
          <a:xfrm>
            <a:off x="381000" y="1143000"/>
            <a:ext cx="8140700" cy="53340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2818" name="Google Shape;2818;p257"/>
          <p:cNvSpPr txBox="1"/>
          <p:nvPr/>
        </p:nvSpPr>
        <p:spPr>
          <a:xfrm>
            <a:off x="381000" y="1295400"/>
            <a:ext cx="85217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819" name="Google Shape;2819;p257"/>
          <p:cNvSpPr txBox="1"/>
          <p:nvPr/>
        </p:nvSpPr>
        <p:spPr>
          <a:xfrm>
            <a:off x="533400" y="1295400"/>
            <a:ext cx="8140700" cy="5334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2820" name="Google Shape;2820;p257"/>
          <p:cNvPicPr preferRelativeResize="0"/>
          <p:nvPr/>
        </p:nvPicPr>
        <p:blipFill rotWithShape="1">
          <a:blip r:embed="rId4">
            <a:alphaModFix/>
          </a:blip>
          <a:srcRect b="0" l="0" r="0" t="0"/>
          <a:stretch/>
        </p:blipFill>
        <p:spPr>
          <a:xfrm>
            <a:off x="609600" y="1219200"/>
            <a:ext cx="8001000" cy="533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LAN</a:t>
            </a:r>
            <a:endParaRPr/>
          </a:p>
        </p:txBody>
      </p:sp>
      <p:pic>
        <p:nvPicPr>
          <p:cNvPr descr="download.png" id="394" name="Google Shape;394;p49"/>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395" name="Google Shape;395;p49"/>
          <p:cNvSpPr txBox="1"/>
          <p:nvPr/>
        </p:nvSpPr>
        <p:spPr>
          <a:xfrm>
            <a:off x="304800" y="1219200"/>
            <a:ext cx="8610600" cy="5334000"/>
          </a:xfrm>
          <a:prstGeom prst="rect">
            <a:avLst/>
          </a:prstGeom>
          <a:noFill/>
          <a:ln>
            <a:noFill/>
          </a:ln>
        </p:spPr>
        <p:txBody>
          <a:bodyPr anchorCtr="0" anchor="t" bIns="45700" lIns="91425" spcFirstLastPara="1" rIns="91425" wrap="square" tIns="45700">
            <a:normAutofit fontScale="92500" lnSpcReduction="10000"/>
          </a:bodyPr>
          <a:lstStyle/>
          <a:p>
            <a:pPr indent="-164465" lvl="0" marL="0" marR="0" rtl="0" algn="l">
              <a:spcBef>
                <a:spcPts val="0"/>
              </a:spcBef>
              <a:spcAft>
                <a:spcPts val="0"/>
              </a:spcAft>
              <a:buClr>
                <a:schemeClr val="dk1"/>
              </a:buClr>
              <a:buSzPct val="1000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Local Area Network (LAN) is a group of computers connected to each other in a small area such as building, office.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LAN is used for connecting two or more personal computers through a communication medium such as twisted pair, coaxial cable, etc.</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It is less costly as it is built with inexpensive hardware such as hubs, network adapters, and Ethernet cables.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The data is transferred at an extremely faster rate in Local Area Network.</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Local Area Network provides higher security.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Characteristics of LAN</a:t>
            </a:r>
            <a:endParaRPr/>
          </a:p>
        </p:txBody>
      </p:sp>
      <p:pic>
        <p:nvPicPr>
          <p:cNvPr descr="download.png" id="401" name="Google Shape;401;p50"/>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02" name="Google Shape;402;p50"/>
          <p:cNvSpPr txBox="1"/>
          <p:nvPr/>
        </p:nvSpPr>
        <p:spPr>
          <a:xfrm>
            <a:off x="304800" y="1219200"/>
            <a:ext cx="8610600" cy="53340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LAN's are private networks, not subject to tariffs or other regulatory controls.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LAN's operate at relatively high speed when compared to the typical WAN.</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There are different types of Media Access Control methods in a LAN, the prominent ones are Ethernet, Token ring.</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connects computers in a single building, block or campus, i.e. they work in a restricted geographical area.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Applications of LAN</a:t>
            </a:r>
            <a:endParaRPr/>
          </a:p>
        </p:txBody>
      </p:sp>
      <p:pic>
        <p:nvPicPr>
          <p:cNvPr descr="download.png" id="408" name="Google Shape;408;p5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09" name="Google Shape;409;p51"/>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One of the computer in a network can become a server serving all the remaining computers called clients.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Software can be stored on the server and it can be used by the remaining clients.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Connecting Locally all the workstations in a building to let them communicate with each other locally without any internet access.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Sharing common resources like printers etc are some common applications of LAN.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Advantages of LAN</a:t>
            </a:r>
            <a:endParaRPr/>
          </a:p>
        </p:txBody>
      </p:sp>
      <p:pic>
        <p:nvPicPr>
          <p:cNvPr descr="download.png" id="415" name="Google Shape;415;p52"/>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16" name="Google Shape;416;p52"/>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Resource Sharing:</a:t>
            </a:r>
            <a:r>
              <a:rPr lang="en-US" sz="3200">
                <a:solidFill>
                  <a:schemeClr val="dk1"/>
                </a:solidFill>
                <a:latin typeface="Calibri"/>
                <a:ea typeface="Calibri"/>
                <a:cs typeface="Calibri"/>
                <a:sym typeface="Calibri"/>
              </a:rPr>
              <a:t> Computer resources like printers, modems, DVD-ROM drives and hard disks can be shared with the help of local area networks. This reduces cost and hardware purchases.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Software Applications Sharing:</a:t>
            </a:r>
            <a:r>
              <a:rPr lang="en-US" sz="3200">
                <a:solidFill>
                  <a:schemeClr val="dk1"/>
                </a:solidFill>
                <a:latin typeface="Calibri"/>
                <a:ea typeface="Calibri"/>
                <a:cs typeface="Calibri"/>
                <a:sym typeface="Calibri"/>
              </a:rPr>
              <a:t> It is cheaper to use same software over network instead of purchasing separate licensed software for each client a network.</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Easy and Cheap Communication:</a:t>
            </a:r>
            <a:r>
              <a:rPr lang="en-US" sz="3200">
                <a:solidFill>
                  <a:schemeClr val="dk1"/>
                </a:solidFill>
                <a:latin typeface="Calibri"/>
                <a:ea typeface="Calibri"/>
                <a:cs typeface="Calibri"/>
                <a:sym typeface="Calibri"/>
              </a:rPr>
              <a:t> Data and messages can easily be transferred over networked computers.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Advantages of LAN</a:t>
            </a:r>
            <a:endParaRPr/>
          </a:p>
        </p:txBody>
      </p:sp>
      <p:pic>
        <p:nvPicPr>
          <p:cNvPr descr="download.png" id="422" name="Google Shape;422;p53"/>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23" name="Google Shape;423;p53"/>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Centralized Data:</a:t>
            </a:r>
            <a:r>
              <a:rPr lang="en-US" sz="3200">
                <a:solidFill>
                  <a:schemeClr val="dk1"/>
                </a:solidFill>
                <a:latin typeface="Calibri"/>
                <a:ea typeface="Calibri"/>
                <a:cs typeface="Calibri"/>
                <a:sym typeface="Calibri"/>
              </a:rPr>
              <a:t> The data of all network users can be saved on hard disk of the server computer. This will help users to use any workstation in a network to access their data. Because data is not stored on workstations locally.</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Data Security:</a:t>
            </a:r>
            <a:r>
              <a:rPr lang="en-US" sz="3200">
                <a:solidFill>
                  <a:schemeClr val="dk1"/>
                </a:solidFill>
                <a:latin typeface="Calibri"/>
                <a:ea typeface="Calibri"/>
                <a:cs typeface="Calibri"/>
                <a:sym typeface="Calibri"/>
              </a:rPr>
              <a:t> Since, data is stored on server computer centrally, it will be easy to manage data at only one place and the data will be more secure too.</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Internet Sharing:</a:t>
            </a:r>
            <a:r>
              <a:rPr lang="en-US" sz="3200">
                <a:solidFill>
                  <a:schemeClr val="dk1"/>
                </a:solidFill>
                <a:latin typeface="Calibri"/>
                <a:ea typeface="Calibri"/>
                <a:cs typeface="Calibri"/>
                <a:sym typeface="Calibri"/>
              </a:rPr>
              <a:t> Local Area Network provides the facility to share a single internet connection among all the LAN users. In Net Cafes, single internet connection sharing system keeps the internet expenses cheaper.</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Disadvantages of LAN</a:t>
            </a:r>
            <a:endParaRPr/>
          </a:p>
        </p:txBody>
      </p:sp>
      <p:pic>
        <p:nvPicPr>
          <p:cNvPr descr="download.png" id="429" name="Google Shape;429;p54"/>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30" name="Google Shape;430;p54"/>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 High Setup Cost:</a:t>
            </a:r>
            <a:r>
              <a:rPr lang="en-US" sz="3200">
                <a:solidFill>
                  <a:schemeClr val="dk1"/>
                </a:solidFill>
                <a:latin typeface="Calibri"/>
                <a:ea typeface="Calibri"/>
                <a:cs typeface="Calibri"/>
                <a:sym typeface="Calibri"/>
              </a:rPr>
              <a:t> Although the LAN will save cost over time due to shared computer resources, but the initial setup costs of installing Local Area Networks is high.</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Privacy Violations:</a:t>
            </a:r>
            <a:r>
              <a:rPr lang="en-US" sz="3200">
                <a:solidFill>
                  <a:schemeClr val="dk1"/>
                </a:solidFill>
                <a:latin typeface="Calibri"/>
                <a:ea typeface="Calibri"/>
                <a:cs typeface="Calibri"/>
                <a:sym typeface="Calibri"/>
              </a:rPr>
              <a:t> The LAN administrator has the rights to check personal data files of each and every LAN user. Moreover he can check the internet history and computer use history of the LAN user.</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latin typeface="Times New Roman"/>
                <a:ea typeface="Times New Roman"/>
                <a:cs typeface="Times New Roman"/>
                <a:sym typeface="Times New Roman"/>
              </a:rPr>
              <a:t>UNIT –I  Contents</a:t>
            </a:r>
            <a:endParaRPr/>
          </a:p>
        </p:txBody>
      </p:sp>
      <p:sp>
        <p:nvSpPr>
          <p:cNvPr id="193" name="Google Shape;193;p28"/>
          <p:cNvSpPr txBox="1"/>
          <p:nvPr>
            <p:ph idx="1" type="body"/>
          </p:nvPr>
        </p:nvSpPr>
        <p:spPr>
          <a:xfrm>
            <a:off x="533400" y="1219200"/>
            <a:ext cx="8229600" cy="52578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Evolution of Computer Networks</a:t>
            </a:r>
            <a:endParaRPr/>
          </a:p>
          <a:p>
            <a:pPr indent="-342900" lvl="0" marL="342900" rtl="0" algn="l">
              <a:spcBef>
                <a:spcPts val="496"/>
              </a:spcBef>
              <a:spcAft>
                <a:spcPts val="0"/>
              </a:spcAft>
              <a:buClr>
                <a:schemeClr val="dk1"/>
              </a:buClr>
              <a:buSzPct val="100000"/>
              <a:buChar char="•"/>
            </a:pPr>
            <a:r>
              <a:rPr lang="en-US"/>
              <a:t>Network Categories</a:t>
            </a:r>
            <a:endParaRPr/>
          </a:p>
          <a:p>
            <a:pPr indent="-342900" lvl="0" marL="342900" rtl="0" algn="l">
              <a:spcBef>
                <a:spcPts val="496"/>
              </a:spcBef>
              <a:spcAft>
                <a:spcPts val="0"/>
              </a:spcAft>
              <a:buClr>
                <a:schemeClr val="dk1"/>
              </a:buClr>
              <a:buSzPct val="100000"/>
              <a:buChar char="•"/>
            </a:pPr>
            <a:r>
              <a:rPr lang="en-US"/>
              <a:t>Data Transmission Modes</a:t>
            </a:r>
            <a:endParaRPr/>
          </a:p>
          <a:p>
            <a:pPr indent="-342900" lvl="0" marL="342900" rtl="0" algn="l">
              <a:spcBef>
                <a:spcPts val="496"/>
              </a:spcBef>
              <a:spcAft>
                <a:spcPts val="0"/>
              </a:spcAft>
              <a:buClr>
                <a:schemeClr val="dk1"/>
              </a:buClr>
              <a:buSzPct val="100000"/>
              <a:buChar char="•"/>
            </a:pPr>
            <a:r>
              <a:rPr lang="en-US"/>
              <a:t>Network Topologies</a:t>
            </a:r>
            <a:endParaRPr/>
          </a:p>
          <a:p>
            <a:pPr indent="-342900" lvl="0" marL="342900" rtl="0" algn="l">
              <a:spcBef>
                <a:spcPts val="496"/>
              </a:spcBef>
              <a:spcAft>
                <a:spcPts val="0"/>
              </a:spcAft>
              <a:buClr>
                <a:schemeClr val="dk1"/>
              </a:buClr>
              <a:buSzPct val="100000"/>
              <a:buChar char="•"/>
            </a:pPr>
            <a:r>
              <a:rPr lang="en-US"/>
              <a:t>Circuit Switching and Packet Switching</a:t>
            </a:r>
            <a:endParaRPr/>
          </a:p>
          <a:p>
            <a:pPr indent="-342900" lvl="0" marL="342900" rtl="0" algn="l">
              <a:spcBef>
                <a:spcPts val="496"/>
              </a:spcBef>
              <a:spcAft>
                <a:spcPts val="0"/>
              </a:spcAft>
              <a:buClr>
                <a:schemeClr val="dk1"/>
              </a:buClr>
              <a:buSzPct val="100000"/>
              <a:buChar char="•"/>
            </a:pPr>
            <a:r>
              <a:rPr lang="en-US"/>
              <a:t>Protocols and Standards</a:t>
            </a:r>
            <a:endParaRPr/>
          </a:p>
          <a:p>
            <a:pPr indent="-342900" lvl="0" marL="342900" rtl="0" algn="l">
              <a:spcBef>
                <a:spcPts val="496"/>
              </a:spcBef>
              <a:spcAft>
                <a:spcPts val="0"/>
              </a:spcAft>
              <a:buClr>
                <a:schemeClr val="dk1"/>
              </a:buClr>
              <a:buSzPct val="100000"/>
              <a:buChar char="•"/>
            </a:pPr>
            <a:r>
              <a:rPr lang="en-US"/>
              <a:t>OSI Layers and its functions</a:t>
            </a:r>
            <a:endParaRPr/>
          </a:p>
          <a:p>
            <a:pPr indent="-342900" lvl="0" marL="342900" rtl="0" algn="l">
              <a:spcBef>
                <a:spcPts val="496"/>
              </a:spcBef>
              <a:spcAft>
                <a:spcPts val="0"/>
              </a:spcAft>
              <a:buClr>
                <a:schemeClr val="dk1"/>
              </a:buClr>
              <a:buSzPct val="100000"/>
              <a:buChar char="•"/>
            </a:pPr>
            <a:r>
              <a:rPr lang="en-US"/>
              <a:t>TCP/IP Protocol Suite</a:t>
            </a:r>
            <a:endParaRPr/>
          </a:p>
          <a:p>
            <a:pPr indent="-342900" lvl="0" marL="342900" rtl="0" algn="l">
              <a:spcBef>
                <a:spcPts val="496"/>
              </a:spcBef>
              <a:spcAft>
                <a:spcPts val="0"/>
              </a:spcAft>
              <a:buClr>
                <a:schemeClr val="dk1"/>
              </a:buClr>
              <a:buSzPct val="100000"/>
              <a:buChar char="•"/>
            </a:pPr>
            <a:r>
              <a:rPr lang="en-US"/>
              <a:t>Link Layer Protocols  </a:t>
            </a:r>
            <a:endParaRPr/>
          </a:p>
          <a:p>
            <a:pPr indent="-342900" lvl="0" marL="342900" rtl="0" algn="l">
              <a:spcBef>
                <a:spcPts val="496"/>
              </a:spcBef>
              <a:spcAft>
                <a:spcPts val="0"/>
              </a:spcAft>
              <a:buClr>
                <a:schemeClr val="dk1"/>
              </a:buClr>
              <a:buSzPct val="100000"/>
              <a:buChar char="•"/>
            </a:pPr>
            <a:r>
              <a:rPr lang="en-US"/>
              <a:t>Network Layer Protocols</a:t>
            </a:r>
            <a:endParaRPr/>
          </a:p>
          <a:p>
            <a:pPr indent="-342900" lvl="0" marL="342900" rtl="0" algn="l">
              <a:spcBef>
                <a:spcPts val="496"/>
              </a:spcBef>
              <a:spcAft>
                <a:spcPts val="0"/>
              </a:spcAft>
              <a:buClr>
                <a:schemeClr val="dk1"/>
              </a:buClr>
              <a:buSzPct val="100000"/>
              <a:buChar char="•"/>
            </a:pPr>
            <a:r>
              <a:rPr lang="en-US"/>
              <a:t>Transport Layer Protocols</a:t>
            </a:r>
            <a:endParaRPr/>
          </a:p>
          <a:p>
            <a:pPr indent="-342900" lvl="0" marL="342900" rtl="0" algn="l">
              <a:spcBef>
                <a:spcPts val="496"/>
              </a:spcBef>
              <a:spcAft>
                <a:spcPts val="0"/>
              </a:spcAft>
              <a:buClr>
                <a:schemeClr val="dk1"/>
              </a:buClr>
              <a:buSzPct val="100000"/>
              <a:buChar char="•"/>
            </a:pPr>
            <a:r>
              <a:rPr lang="en-US"/>
              <a:t>Serial and Parallel Transmissions</a:t>
            </a:r>
            <a:endParaRPr/>
          </a:p>
          <a:p>
            <a:pPr indent="-342900" lvl="0" marL="342900" rtl="0" algn="l">
              <a:spcBef>
                <a:spcPts val="496"/>
              </a:spcBef>
              <a:spcAft>
                <a:spcPts val="0"/>
              </a:spcAft>
              <a:buClr>
                <a:schemeClr val="dk1"/>
              </a:buClr>
              <a:buSzPct val="100000"/>
              <a:buChar char="•"/>
            </a:pPr>
            <a:r>
              <a:rPr lang="en-US"/>
              <a:t>Addressing</a:t>
            </a:r>
            <a:endParaRPr/>
          </a:p>
          <a:p>
            <a:pPr indent="-185420" lvl="0" marL="342900" rtl="0" algn="l">
              <a:spcBef>
                <a:spcPts val="496"/>
              </a:spcBef>
              <a:spcAft>
                <a:spcPts val="0"/>
              </a:spcAft>
              <a:buClr>
                <a:schemeClr val="dk1"/>
              </a:buClr>
              <a:buSzPct val="100000"/>
              <a:buNone/>
            </a:pPr>
            <a:r>
              <a:t/>
            </a:r>
            <a:endParaRPr/>
          </a:p>
          <a:p>
            <a:pPr indent="-185420" lvl="0" marL="342900" rtl="0" algn="l">
              <a:spcBef>
                <a:spcPts val="496"/>
              </a:spcBef>
              <a:spcAft>
                <a:spcPts val="0"/>
              </a:spcAft>
              <a:buClr>
                <a:schemeClr val="dk1"/>
              </a:buClr>
              <a:buSzPct val="100000"/>
              <a:buNone/>
            </a:pPr>
            <a:r>
              <a:t/>
            </a:r>
            <a:endParaRPr b="1"/>
          </a:p>
          <a:p>
            <a:pPr indent="-185420" lvl="0" marL="342900" rtl="0" algn="l">
              <a:spcBef>
                <a:spcPts val="496"/>
              </a:spcBef>
              <a:spcAft>
                <a:spcPts val="0"/>
              </a:spcAft>
              <a:buClr>
                <a:schemeClr val="dk1"/>
              </a:buClr>
              <a:buSzPct val="100000"/>
              <a:buNone/>
            </a:pPr>
            <a:r>
              <a:t/>
            </a:r>
            <a:endParaRPr/>
          </a:p>
          <a:p>
            <a:pPr indent="-185420" lvl="0" marL="342900" rtl="0" algn="l">
              <a:spcBef>
                <a:spcPts val="496"/>
              </a:spcBef>
              <a:spcAft>
                <a:spcPts val="0"/>
              </a:spcAft>
              <a:buClr>
                <a:schemeClr val="dk1"/>
              </a:buClr>
              <a:buSzPct val="100000"/>
              <a:buNone/>
            </a:pPr>
            <a:r>
              <a:t/>
            </a:r>
            <a:endParaRPr/>
          </a:p>
          <a:p>
            <a:pPr indent="-342900" lvl="0" marL="342900" rtl="0" algn="l">
              <a:spcBef>
                <a:spcPts val="496"/>
              </a:spcBef>
              <a:spcAft>
                <a:spcPts val="0"/>
              </a:spcAft>
              <a:buClr>
                <a:schemeClr val="dk1"/>
              </a:buClr>
              <a:buSzPct val="100000"/>
              <a:buFont typeface="Arial"/>
              <a:buNone/>
            </a:pPr>
            <a:r>
              <a:t/>
            </a:r>
            <a:endParaRPr/>
          </a:p>
        </p:txBody>
      </p:sp>
      <p:pic>
        <p:nvPicPr>
          <p:cNvPr descr="download.png" id="194" name="Google Shape;194;p2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Disadvantages of LAN</a:t>
            </a:r>
            <a:endParaRPr/>
          </a:p>
        </p:txBody>
      </p:sp>
      <p:pic>
        <p:nvPicPr>
          <p:cNvPr descr="download.png" id="436" name="Google Shape;436;p55"/>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37" name="Google Shape;437;p55"/>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Security Threat:</a:t>
            </a:r>
            <a:r>
              <a:rPr lang="en-US" sz="3200">
                <a:solidFill>
                  <a:schemeClr val="dk1"/>
                </a:solidFill>
                <a:latin typeface="Calibri"/>
                <a:ea typeface="Calibri"/>
                <a:cs typeface="Calibri"/>
                <a:sym typeface="Calibri"/>
              </a:rPr>
              <a:t> Unauthorized users can access important data of an organization if centralized data repository is not secured properly by the LAN administrator.</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LAN Maintenance Job:</a:t>
            </a:r>
            <a:r>
              <a:rPr lang="en-US" sz="3200">
                <a:solidFill>
                  <a:schemeClr val="dk1"/>
                </a:solidFill>
                <a:latin typeface="Calibri"/>
                <a:ea typeface="Calibri"/>
                <a:cs typeface="Calibri"/>
                <a:sym typeface="Calibri"/>
              </a:rPr>
              <a:t> Local Area Network requires a LAN Administrator because, there are problems of software installations or hardware failures or cable disturbances in Local Area Network. A LAN Administrator is needed at this full time job.</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Covers Limited Area:</a:t>
            </a:r>
            <a:r>
              <a:rPr lang="en-US" sz="3200">
                <a:solidFill>
                  <a:schemeClr val="dk1"/>
                </a:solidFill>
                <a:latin typeface="Calibri"/>
                <a:ea typeface="Calibri"/>
                <a:cs typeface="Calibri"/>
                <a:sym typeface="Calibri"/>
              </a:rPr>
              <a:t> Local Area Network covers a small area like one office, one building or a group of nearby buildings.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Metropolitan Area Network (MAN)</a:t>
            </a:r>
            <a:endParaRPr/>
          </a:p>
        </p:txBody>
      </p:sp>
      <p:pic>
        <p:nvPicPr>
          <p:cNvPr descr="download.png" id="443" name="Google Shape;443;p56"/>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id="444" name="Google Shape;444;p56"/>
          <p:cNvPicPr preferRelativeResize="0"/>
          <p:nvPr/>
        </p:nvPicPr>
        <p:blipFill rotWithShape="1">
          <a:blip r:embed="rId4">
            <a:alphaModFix/>
          </a:blip>
          <a:srcRect b="0" l="0" r="0" t="0"/>
          <a:stretch/>
        </p:blipFill>
        <p:spPr>
          <a:xfrm>
            <a:off x="457200" y="1219200"/>
            <a:ext cx="7991475" cy="504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Metropolitan Area Network (MAN)</a:t>
            </a:r>
            <a:endParaRPr/>
          </a:p>
        </p:txBody>
      </p:sp>
      <p:pic>
        <p:nvPicPr>
          <p:cNvPr descr="download.png" id="450" name="Google Shape;450;p57"/>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51" name="Google Shape;451;p57"/>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A metropolitan area network is a network that covers a larger geographic area by interconnecting a different LAN to form a larger network.</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Government agencies use MAN to connect to the citizens and private industries.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In MAN, various LANs are connected to each other through a telephone exchange line.</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The most widely used protocols in MAN are RS-232, Frame Relay, ATM, ISDN, OC-3, ADSL, etc.</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has a higher range than Local Area Network(LAN).</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Characteristics of MAN</a:t>
            </a:r>
            <a:endParaRPr/>
          </a:p>
        </p:txBody>
      </p:sp>
      <p:pic>
        <p:nvPicPr>
          <p:cNvPr descr="download.png" id="457" name="Google Shape;457;p5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58" name="Google Shape;458;p58"/>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 generally covers towns and cities (50 km)</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for MAN are optical fibers, cables etc.</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Data rates adequate for distributed computing applications.</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Applications of MAN</a:t>
            </a:r>
            <a:endParaRPr/>
          </a:p>
        </p:txBody>
      </p:sp>
      <p:pic>
        <p:nvPicPr>
          <p:cNvPr descr="download.png" id="464" name="Google Shape;464;p59"/>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65" name="Google Shape;465;p59"/>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MAN is used in communication between the banks in a city.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be used in an Airline Reservation.</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be used in a college within a city.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can also be used for communication in the military.</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Advantages of MAN</a:t>
            </a:r>
            <a:endParaRPr/>
          </a:p>
        </p:txBody>
      </p:sp>
      <p:pic>
        <p:nvPicPr>
          <p:cNvPr descr="download.png" id="471" name="Google Shape;471;p60"/>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72" name="Google Shape;472;p60"/>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 </a:t>
            </a:r>
            <a:r>
              <a:rPr lang="en-US" sz="3500">
                <a:solidFill>
                  <a:schemeClr val="dk1"/>
                </a:solidFill>
                <a:latin typeface="Calibri"/>
                <a:ea typeface="Calibri"/>
                <a:cs typeface="Calibri"/>
                <a:sym typeface="Calibri"/>
              </a:rPr>
              <a:t>Extremely efficient and provide fast communication via high-speed carriers, such as fiber optic cables.</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It provides a good back bone for large network and provides greater access to WANs.</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The dual bus used in MAN helps the transmission of data in both directions simultaneously.</a:t>
            </a:r>
            <a:endParaRPr/>
          </a:p>
          <a:p>
            <a:pPr indent="-205581" lvl="0" marL="0" marR="0" rtl="0" algn="l">
              <a:spcBef>
                <a:spcPts val="0"/>
              </a:spcBef>
              <a:spcAft>
                <a:spcPts val="0"/>
              </a:spcAft>
              <a:buClr>
                <a:schemeClr val="dk1"/>
              </a:buClr>
              <a:buSzPct val="100000"/>
              <a:buFont typeface="Arial"/>
              <a:buChar char="•"/>
            </a:pPr>
            <a:r>
              <a:rPr lang="en-US" sz="3500">
                <a:solidFill>
                  <a:schemeClr val="dk1"/>
                </a:solidFill>
                <a:latin typeface="Calibri"/>
                <a:ea typeface="Calibri"/>
                <a:cs typeface="Calibri"/>
                <a:sym typeface="Calibri"/>
              </a:rPr>
              <a:t> A MAN usually encompasses several blocks of a city or an entire city.</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Disadvantages of MAN</a:t>
            </a:r>
            <a:endParaRPr/>
          </a:p>
        </p:txBody>
      </p:sp>
      <p:pic>
        <p:nvPicPr>
          <p:cNvPr descr="download.png" id="478" name="Google Shape;478;p6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479" name="Google Shape;479;p61"/>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More cable required for a MAN connection from one place to another.</a:t>
            </a:r>
            <a:endParaRPr/>
          </a:p>
          <a:p>
            <a:pPr indent="-228600" lvl="0" marL="0" marR="0" rtl="0" algn="l">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 It is difficult to make the system secure from hackers and industrial espionage (spying) graphical regions.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533400" y="609600"/>
            <a:ext cx="8153400"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Wide Area Networks</a:t>
            </a:r>
            <a:endParaRPr/>
          </a:p>
        </p:txBody>
      </p:sp>
      <p:sp>
        <p:nvSpPr>
          <p:cNvPr id="485" name="Google Shape;485;p62"/>
          <p:cNvSpPr txBox="1"/>
          <p:nvPr>
            <p:ph idx="1" type="body"/>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network that connects two or more local-area networks over a potentially large geographic distance</a:t>
            </a:r>
            <a:endParaRPr/>
          </a:p>
          <a:p>
            <a:pPr indent="-342900" lvl="0" marL="342900" rtl="0" algn="l">
              <a:spcBef>
                <a:spcPts val="560"/>
              </a:spcBef>
              <a:spcAft>
                <a:spcPts val="0"/>
              </a:spcAft>
              <a:buClr>
                <a:schemeClr val="dk1"/>
              </a:buClr>
              <a:buSzPts val="2800"/>
              <a:buChar char="•"/>
            </a:pPr>
            <a:r>
              <a:rPr lang="en-US" sz="2800"/>
              <a:t>Network providing long-distance communication over a country, a continent, or the whole world</a:t>
            </a:r>
            <a:endParaRPr/>
          </a:p>
        </p:txBody>
      </p:sp>
      <p:pic>
        <p:nvPicPr>
          <p:cNvPr id="486" name="Google Shape;486;p62"/>
          <p:cNvPicPr preferRelativeResize="0"/>
          <p:nvPr/>
        </p:nvPicPr>
        <p:blipFill rotWithShape="1">
          <a:blip r:embed="rId3">
            <a:alphaModFix/>
          </a:blip>
          <a:srcRect b="0" l="0" r="0" t="0"/>
          <a:stretch/>
        </p:blipFill>
        <p:spPr>
          <a:xfrm>
            <a:off x="609600" y="3886200"/>
            <a:ext cx="8018463" cy="2895600"/>
          </a:xfrm>
          <a:prstGeom prst="rect">
            <a:avLst/>
          </a:prstGeom>
          <a:noFill/>
          <a:ln>
            <a:noFill/>
          </a:ln>
          <a:effectLst>
            <a:outerShdw rotWithShape="0" algn="ctr" dir="2700000" dist="107763">
              <a:schemeClr val="lt2">
                <a:alpha val="49803"/>
              </a:scheme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solidFill>
                  <a:srgbClr val="FF0000"/>
                </a:solidFill>
              </a:rPr>
              <a:t>Wide Area Network (WAN)</a:t>
            </a:r>
            <a:endParaRPr/>
          </a:p>
        </p:txBody>
      </p:sp>
      <p:pic>
        <p:nvPicPr>
          <p:cNvPr descr="download.png" id="492" name="Google Shape;492;p63"/>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id="493" name="Google Shape;493;p63"/>
          <p:cNvPicPr preferRelativeResize="0"/>
          <p:nvPr/>
        </p:nvPicPr>
        <p:blipFill rotWithShape="1">
          <a:blip r:embed="rId4">
            <a:alphaModFix/>
          </a:blip>
          <a:srcRect b="0" l="0" r="0" t="0"/>
          <a:stretch/>
        </p:blipFill>
        <p:spPr>
          <a:xfrm>
            <a:off x="685800" y="1219200"/>
            <a:ext cx="8001000" cy="5162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4"/>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Wide Area Network (WAN)</a:t>
            </a:r>
            <a:endParaRPr/>
          </a:p>
        </p:txBody>
      </p:sp>
      <p:pic>
        <p:nvPicPr>
          <p:cNvPr descr="download.png" id="499" name="Google Shape;499;p64"/>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00" name="Google Shape;500;p64"/>
          <p:cNvSpPr txBox="1"/>
          <p:nvPr/>
        </p:nvSpPr>
        <p:spPr>
          <a:xfrm>
            <a:off x="304800" y="1219200"/>
            <a:ext cx="8610600" cy="5181600"/>
          </a:xfrm>
          <a:prstGeom prst="rect">
            <a:avLst/>
          </a:prstGeom>
          <a:noFill/>
          <a:ln>
            <a:noFill/>
          </a:ln>
        </p:spPr>
        <p:txBody>
          <a:bodyPr anchorCtr="0" anchor="t" bIns="45700" lIns="91425" spcFirstLastPara="1" rIns="91425" wrap="square" tIns="45700">
            <a:normAutofit lnSpcReduction="10000"/>
          </a:bodyPr>
          <a:lstStyle/>
          <a:p>
            <a:pPr indent="-203200" lvl="0" marL="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It is also called WAN. WAN can be private or it can be public leased network.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is used for the network that covers large distance such as cover states of a country.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is not easy to design and maintain.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by WAN are PSTN or Satellite links.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WAN operates on low data rates.</a:t>
            </a:r>
            <a:r>
              <a:rPr b="1" lang="en-US" sz="32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ctrTitle"/>
          </p:nvPr>
        </p:nvSpPr>
        <p:spPr>
          <a:xfrm>
            <a:off x="152400" y="228600"/>
            <a:ext cx="7829550" cy="8413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latin typeface="Times New Roman"/>
                <a:ea typeface="Times New Roman"/>
                <a:cs typeface="Times New Roman"/>
                <a:sym typeface="Times New Roman"/>
              </a:rPr>
              <a:t>Session 1</a:t>
            </a:r>
            <a:endParaRPr/>
          </a:p>
        </p:txBody>
      </p:sp>
      <p:sp>
        <p:nvSpPr>
          <p:cNvPr id="200" name="Google Shape;200;p29"/>
          <p:cNvSpPr txBox="1"/>
          <p:nvPr>
            <p:ph idx="1" type="subTitle"/>
          </p:nvPr>
        </p:nvSpPr>
        <p:spPr>
          <a:xfrm>
            <a:off x="3714750" y="4038600"/>
            <a:ext cx="4800600" cy="15763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88888"/>
              </a:buClr>
              <a:buSzPts val="2400"/>
              <a:buNone/>
            </a:pPr>
            <a:r>
              <a:rPr lang="en-US" sz="2400">
                <a:latin typeface="Libre Baskerville"/>
                <a:ea typeface="Libre Baskerville"/>
                <a:cs typeface="Libre Baskerville"/>
                <a:sym typeface="Libre Baskerville"/>
              </a:rPr>
              <a:t>				</a:t>
            </a:r>
            <a:endParaRPr/>
          </a:p>
        </p:txBody>
      </p:sp>
      <p:sp>
        <p:nvSpPr>
          <p:cNvPr descr="Image result for srm logo" id="201" name="Google Shape;201;p29"/>
          <p:cNvSpPr/>
          <p:nvPr/>
        </p:nvSpPr>
        <p:spPr>
          <a:xfrm>
            <a:off x="1258888"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descr="Image result for srm logo" id="202" name="Google Shape;202;p29"/>
          <p:cNvSpPr/>
          <p:nvPr/>
        </p:nvSpPr>
        <p:spPr>
          <a:xfrm>
            <a:off x="1258888"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download.png" id="203" name="Google Shape;203;p29"/>
          <p:cNvPicPr preferRelativeResize="0"/>
          <p:nvPr/>
        </p:nvPicPr>
        <p:blipFill rotWithShape="1">
          <a:blip r:embed="rId3">
            <a:alphaModFix/>
          </a:blip>
          <a:srcRect b="0" l="0" r="0" t="0"/>
          <a:stretch/>
        </p:blipFill>
        <p:spPr>
          <a:xfrm>
            <a:off x="6457950" y="152400"/>
            <a:ext cx="2686050" cy="914400"/>
          </a:xfrm>
          <a:prstGeom prst="rect">
            <a:avLst/>
          </a:prstGeom>
          <a:noFill/>
          <a:ln>
            <a:noFill/>
          </a:ln>
        </p:spPr>
      </p:pic>
      <p:sp>
        <p:nvSpPr>
          <p:cNvPr id="204" name="Google Shape;204;p29"/>
          <p:cNvSpPr/>
          <p:nvPr/>
        </p:nvSpPr>
        <p:spPr>
          <a:xfrm>
            <a:off x="1752600" y="1981200"/>
            <a:ext cx="6248400" cy="206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Evolution of Computer Networks</a:t>
            </a:r>
            <a:endParaRPr/>
          </a:p>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Network Categories</a:t>
            </a:r>
            <a:endParaRPr/>
          </a:p>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Data Transmission Modes</a:t>
            </a:r>
            <a:endParaRPr/>
          </a:p>
          <a:p>
            <a:pPr indent="0" lvl="0" marL="0" marR="0" rtl="0" algn="l">
              <a:spcBef>
                <a:spcPts val="0"/>
              </a:spcBef>
              <a:spcAft>
                <a:spcPts val="0"/>
              </a:spcAft>
              <a:buNone/>
            </a:pPr>
            <a:r>
              <a:rPr b="1" i="0" lang="en-US" sz="3200" u="none" cap="none" strike="noStrike">
                <a:solidFill>
                  <a:schemeClr val="dk1"/>
                </a:solidFill>
                <a:latin typeface="Calibri"/>
                <a:ea typeface="Calibri"/>
                <a:cs typeface="Calibri"/>
                <a:sym typeface="Calibri"/>
              </a:rPr>
              <a:t>Network Topologies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5"/>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Examples for WAN</a:t>
            </a:r>
            <a:endParaRPr/>
          </a:p>
        </p:txBody>
      </p:sp>
      <p:pic>
        <p:nvPicPr>
          <p:cNvPr descr="download.png" id="506" name="Google Shape;506;p65"/>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07" name="Google Shape;507;p65"/>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Mobile Broadband:</a:t>
            </a:r>
            <a:r>
              <a:rPr lang="en-US" sz="3200">
                <a:solidFill>
                  <a:schemeClr val="dk1"/>
                </a:solidFill>
                <a:latin typeface="Calibri"/>
                <a:ea typeface="Calibri"/>
                <a:cs typeface="Calibri"/>
                <a:sym typeface="Calibri"/>
              </a:rPr>
              <a:t> A 4G network is widely used across a region or country.</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Last mile:</a:t>
            </a:r>
            <a:r>
              <a:rPr lang="en-US" sz="3200">
                <a:solidFill>
                  <a:schemeClr val="dk1"/>
                </a:solidFill>
                <a:latin typeface="Calibri"/>
                <a:ea typeface="Calibri"/>
                <a:cs typeface="Calibri"/>
                <a:sym typeface="Calibri"/>
              </a:rPr>
              <a:t> A telecom company is used to provide the internet services to the customers in hundreds of cities by connecting their home with fiber.</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Private network:</a:t>
            </a:r>
            <a:r>
              <a:rPr lang="en-US" sz="3200">
                <a:solidFill>
                  <a:schemeClr val="dk1"/>
                </a:solidFill>
                <a:latin typeface="Calibri"/>
                <a:ea typeface="Calibri"/>
                <a:cs typeface="Calibri"/>
                <a:sym typeface="Calibri"/>
              </a:rPr>
              <a:t> A bank provides a private network that connects the 44 offices. This network is made by using the telephone leased line provided by the telecom company.</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Characteristics of WAN</a:t>
            </a:r>
            <a:endParaRPr/>
          </a:p>
        </p:txBody>
      </p:sp>
      <p:pic>
        <p:nvPicPr>
          <p:cNvPr descr="download.png" id="513" name="Google Shape;513;p66"/>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14" name="Google Shape;514;p66"/>
          <p:cNvSpPr txBox="1"/>
          <p:nvPr/>
        </p:nvSpPr>
        <p:spPr>
          <a:xfrm>
            <a:off x="304800" y="1219200"/>
            <a:ext cx="8610600" cy="51816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It generally covers large distances(states, countries, continents).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Communication medium used are satellite, public telephone networks which are connected by routers.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Advantages of WAN</a:t>
            </a:r>
            <a:endParaRPr/>
          </a:p>
        </p:txBody>
      </p:sp>
      <p:pic>
        <p:nvPicPr>
          <p:cNvPr descr="download.png" id="520" name="Google Shape;520;p67"/>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21" name="Google Shape;521;p67"/>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Geographical area:</a:t>
            </a:r>
            <a:r>
              <a:rPr lang="en-US" sz="3200">
                <a:solidFill>
                  <a:schemeClr val="dk1"/>
                </a:solidFill>
                <a:latin typeface="Calibri"/>
                <a:ea typeface="Calibri"/>
                <a:cs typeface="Calibri"/>
                <a:sym typeface="Calibri"/>
              </a:rPr>
              <a:t> A Wide Area Network provides a large geographical area. Suppose if the branch of our office is in a different city then we can connect with them through WAN. The internet provides a leased line through which we can connect with another branch.</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Centralized data:</a:t>
            </a:r>
            <a:r>
              <a:rPr lang="en-US" sz="3200">
                <a:solidFill>
                  <a:schemeClr val="dk1"/>
                </a:solidFill>
                <a:latin typeface="Calibri"/>
                <a:ea typeface="Calibri"/>
                <a:cs typeface="Calibri"/>
                <a:sym typeface="Calibri"/>
              </a:rPr>
              <a:t> In case of WAN network, data is centralized. Therefore, we do not need to buy the emails, files or back up servers.</a:t>
            </a:r>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Get updated files:</a:t>
            </a:r>
            <a:r>
              <a:rPr lang="en-US" sz="3200">
                <a:solidFill>
                  <a:schemeClr val="dk1"/>
                </a:solidFill>
                <a:latin typeface="Calibri"/>
                <a:ea typeface="Calibri"/>
                <a:cs typeface="Calibri"/>
                <a:sym typeface="Calibri"/>
              </a:rPr>
              <a:t> Software companies work on the live server. Therefore, the programmers get the updated files within seconds.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Advantages of WAN</a:t>
            </a:r>
            <a:endParaRPr/>
          </a:p>
        </p:txBody>
      </p:sp>
      <p:pic>
        <p:nvPicPr>
          <p:cNvPr descr="download.png" id="527" name="Google Shape;527;p6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28" name="Google Shape;528;p68"/>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spcBef>
                <a:spcPts val="0"/>
              </a:spcBef>
              <a:spcAft>
                <a:spcPts val="0"/>
              </a:spcAft>
              <a:buNone/>
            </a:pPr>
            <a:r>
              <a:rPr b="1" lang="en-US" sz="4600">
                <a:solidFill>
                  <a:schemeClr val="dk1"/>
                </a:solidFill>
                <a:latin typeface="Calibri"/>
                <a:ea typeface="Calibri"/>
                <a:cs typeface="Calibri"/>
                <a:sym typeface="Calibri"/>
              </a:rPr>
              <a:t>Exchange messages:</a:t>
            </a:r>
            <a:r>
              <a:rPr lang="en-US" sz="4600">
                <a:solidFill>
                  <a:schemeClr val="dk1"/>
                </a:solidFill>
                <a:latin typeface="Calibri"/>
                <a:ea typeface="Calibri"/>
                <a:cs typeface="Calibri"/>
                <a:sym typeface="Calibri"/>
              </a:rPr>
              <a:t> In a WAN network, messages are transmitted fast. The web application like Facebook, WhatsApp, Skype allows you to communicate with friends.</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Sharing of software and resources:</a:t>
            </a:r>
            <a:r>
              <a:rPr lang="en-US" sz="4600">
                <a:solidFill>
                  <a:schemeClr val="dk1"/>
                </a:solidFill>
                <a:latin typeface="Calibri"/>
                <a:ea typeface="Calibri"/>
                <a:cs typeface="Calibri"/>
                <a:sym typeface="Calibri"/>
              </a:rPr>
              <a:t> In WAN network, we can share the software and other resources like a hard drive, RAM.</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Global business:</a:t>
            </a:r>
            <a:r>
              <a:rPr lang="en-US" sz="4600">
                <a:solidFill>
                  <a:schemeClr val="dk1"/>
                </a:solidFill>
                <a:latin typeface="Calibri"/>
                <a:ea typeface="Calibri"/>
                <a:cs typeface="Calibri"/>
                <a:sym typeface="Calibri"/>
              </a:rPr>
              <a:t> We can do the business over the internet globally.</a:t>
            </a:r>
            <a:endParaRPr/>
          </a:p>
          <a:p>
            <a:pPr indent="0" lvl="0" marL="0" marR="0" rtl="0" algn="l">
              <a:spcBef>
                <a:spcPts val="0"/>
              </a:spcBef>
              <a:spcAft>
                <a:spcPts val="0"/>
              </a:spcAft>
              <a:buNone/>
            </a:pPr>
            <a:r>
              <a:rPr b="1" lang="en-US" sz="4600">
                <a:solidFill>
                  <a:schemeClr val="dk1"/>
                </a:solidFill>
                <a:latin typeface="Calibri"/>
                <a:ea typeface="Calibri"/>
                <a:cs typeface="Calibri"/>
                <a:sym typeface="Calibri"/>
              </a:rPr>
              <a:t>High bandwidth:</a:t>
            </a:r>
            <a:r>
              <a:rPr lang="en-US" sz="4600">
                <a:solidFill>
                  <a:schemeClr val="dk1"/>
                </a:solidFill>
                <a:latin typeface="Calibri"/>
                <a:ea typeface="Calibri"/>
                <a:cs typeface="Calibri"/>
                <a:sym typeface="Calibri"/>
              </a:rPr>
              <a:t> If we use the leased lines for our company then this gives the high bandwidth. The high bandwidth increases the data transfer rate which in turn increases the productivity of our company.</a:t>
            </a:r>
            <a:endParaRPr/>
          </a:p>
          <a:p>
            <a:pPr indent="0" lvl="0" marL="0" marR="0" rtl="0" algn="l">
              <a:spcBef>
                <a:spcPts val="0"/>
              </a:spcBef>
              <a:spcAft>
                <a:spcPts val="0"/>
              </a:spcAft>
              <a:buNone/>
            </a:pP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Disadvantages of WAN</a:t>
            </a:r>
            <a:endParaRPr/>
          </a:p>
        </p:txBody>
      </p:sp>
      <p:pic>
        <p:nvPicPr>
          <p:cNvPr descr="download.png" id="534" name="Google Shape;534;p69"/>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35" name="Google Shape;535;p69"/>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Security issue:</a:t>
            </a:r>
            <a:r>
              <a:rPr lang="en-US" sz="3600">
                <a:solidFill>
                  <a:schemeClr val="dk1"/>
                </a:solidFill>
                <a:latin typeface="Calibri"/>
                <a:ea typeface="Calibri"/>
                <a:cs typeface="Calibri"/>
                <a:sym typeface="Calibri"/>
              </a:rPr>
              <a:t> A WAN network has more security issues as compared to LAN and MAN network as all the technologies are combined together that creates the security problem.</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Needs Firewall &amp; antivirus software:</a:t>
            </a:r>
            <a:r>
              <a:rPr lang="en-US" sz="3600">
                <a:solidFill>
                  <a:schemeClr val="dk1"/>
                </a:solidFill>
                <a:latin typeface="Calibri"/>
                <a:ea typeface="Calibri"/>
                <a:cs typeface="Calibri"/>
                <a:sym typeface="Calibri"/>
              </a:rPr>
              <a:t> The data is transferred on the internet which can be changed or hacked by the hackers, so the firewall needs to be used. Some people can inject the virus in our system so antivirus is needed to protect from such a virus.</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High Setup cost:</a:t>
            </a:r>
            <a:r>
              <a:rPr lang="en-US" sz="3600">
                <a:solidFill>
                  <a:schemeClr val="dk1"/>
                </a:solidFill>
                <a:latin typeface="Calibri"/>
                <a:ea typeface="Calibri"/>
                <a:cs typeface="Calibri"/>
                <a:sym typeface="Calibri"/>
              </a:rPr>
              <a:t> An installation cost of the WAN network is high as it involves the purchasing of routers, switches.</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Troubleshooting problems:</a:t>
            </a:r>
            <a:r>
              <a:rPr lang="en-US" sz="3600">
                <a:solidFill>
                  <a:schemeClr val="dk1"/>
                </a:solidFill>
                <a:latin typeface="Calibri"/>
                <a:ea typeface="Calibri"/>
                <a:cs typeface="Calibri"/>
                <a:sym typeface="Calibri"/>
              </a:rPr>
              <a:t> It covers a large area so fixing the problem is difficult.</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0"/>
          <p:cNvSpPr txBox="1"/>
          <p:nvPr>
            <p:ph type="title"/>
          </p:nvPr>
        </p:nvSpPr>
        <p:spPr>
          <a:xfrm>
            <a:off x="0" y="0"/>
            <a:ext cx="65532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 </a:t>
            </a:r>
            <a:r>
              <a:rPr b="1" lang="en-US">
                <a:solidFill>
                  <a:srgbClr val="FF0000"/>
                </a:solidFill>
              </a:rPr>
              <a:t>Personal Area Network (PAN)</a:t>
            </a:r>
            <a:endParaRPr/>
          </a:p>
        </p:txBody>
      </p:sp>
      <p:pic>
        <p:nvPicPr>
          <p:cNvPr descr="download.png" id="541" name="Google Shape;541;p70"/>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id="542" name="Google Shape;542;p70"/>
          <p:cNvPicPr preferRelativeResize="0"/>
          <p:nvPr/>
        </p:nvPicPr>
        <p:blipFill rotWithShape="1">
          <a:blip r:embed="rId4">
            <a:alphaModFix/>
          </a:blip>
          <a:srcRect b="0" l="0" r="0" t="0"/>
          <a:stretch/>
        </p:blipFill>
        <p:spPr>
          <a:xfrm>
            <a:off x="685800" y="1143000"/>
            <a:ext cx="7848600" cy="525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 Personal Area Network (PAN)</a:t>
            </a:r>
            <a:endParaRPr/>
          </a:p>
        </p:txBody>
      </p:sp>
      <p:pic>
        <p:nvPicPr>
          <p:cNvPr descr="download.png" id="548" name="Google Shape;548;p7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49" name="Google Shape;549;p71"/>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85000" lnSpcReduction="20000"/>
          </a:bodyPr>
          <a:lstStyle/>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is a network arranged within an individual person, typically within a range of 10 meters.</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is used for connecting the computer devices of personal use is known as Personal Area Network.</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Thomas Zimmerman</a:t>
            </a:r>
            <a:r>
              <a:rPr lang="en-US" sz="3600">
                <a:solidFill>
                  <a:schemeClr val="dk1"/>
                </a:solidFill>
                <a:latin typeface="Calibri"/>
                <a:ea typeface="Calibri"/>
                <a:cs typeface="Calibri"/>
                <a:sym typeface="Calibri"/>
              </a:rPr>
              <a:t> was the first research scientist to bring the idea of the Personal Area Network.</a:t>
            </a:r>
            <a:endParaRPr/>
          </a:p>
          <a:p>
            <a:pPr indent="-194310"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Personal Area Network covers an area of </a:t>
            </a:r>
            <a:r>
              <a:rPr b="1" lang="en-US" sz="3600">
                <a:solidFill>
                  <a:schemeClr val="dk1"/>
                </a:solidFill>
                <a:latin typeface="Calibri"/>
                <a:ea typeface="Calibri"/>
                <a:cs typeface="Calibri"/>
                <a:sym typeface="Calibri"/>
              </a:rPr>
              <a:t>30 feet</a:t>
            </a:r>
            <a:r>
              <a:rPr lang="en-US" sz="3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Personal computer devices that are used to develop the personal area network are the laptop, mobile phones, media player and play stations.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Examples of PAN</a:t>
            </a:r>
            <a:endParaRPr/>
          </a:p>
        </p:txBody>
      </p:sp>
      <p:pic>
        <p:nvPicPr>
          <p:cNvPr descr="download.png" id="555" name="Google Shape;555;p72"/>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56" name="Google Shape;556;p72"/>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Body Area Network:</a:t>
            </a:r>
            <a:r>
              <a:rPr lang="en-US" sz="3600">
                <a:solidFill>
                  <a:schemeClr val="dk1"/>
                </a:solidFill>
                <a:latin typeface="Calibri"/>
                <a:ea typeface="Calibri"/>
                <a:cs typeface="Calibri"/>
                <a:sym typeface="Calibri"/>
              </a:rPr>
              <a:t> Body Area Network is a network that moves with a person. </a:t>
            </a:r>
            <a:r>
              <a:rPr b="1" lang="en-US" sz="3600">
                <a:solidFill>
                  <a:schemeClr val="dk1"/>
                </a:solidFill>
                <a:latin typeface="Calibri"/>
                <a:ea typeface="Calibri"/>
                <a:cs typeface="Calibri"/>
                <a:sym typeface="Calibri"/>
              </a:rPr>
              <a:t>For example</a:t>
            </a:r>
            <a:r>
              <a:rPr lang="en-US" sz="3600">
                <a:solidFill>
                  <a:schemeClr val="dk1"/>
                </a:solidFill>
                <a:latin typeface="Calibri"/>
                <a:ea typeface="Calibri"/>
                <a:cs typeface="Calibri"/>
                <a:sym typeface="Calibri"/>
              </a:rPr>
              <a:t>, a mobile network moves with a person. Suppose a person establishes a network connection and then creates a connection with another device to share the information.</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Offline Network:</a:t>
            </a:r>
            <a:r>
              <a:rPr lang="en-US" sz="3600">
                <a:solidFill>
                  <a:schemeClr val="dk1"/>
                </a:solidFill>
                <a:latin typeface="Calibri"/>
                <a:ea typeface="Calibri"/>
                <a:cs typeface="Calibri"/>
                <a:sym typeface="Calibri"/>
              </a:rPr>
              <a:t> An offline network can be created inside the home, so it is also known as a </a:t>
            </a:r>
            <a:r>
              <a:rPr b="1" lang="en-US" sz="3600">
                <a:solidFill>
                  <a:schemeClr val="dk1"/>
                </a:solidFill>
                <a:latin typeface="Calibri"/>
                <a:ea typeface="Calibri"/>
                <a:cs typeface="Calibri"/>
                <a:sym typeface="Calibri"/>
              </a:rPr>
              <a:t>home network</a:t>
            </a:r>
            <a:r>
              <a:rPr lang="en-US" sz="3600">
                <a:solidFill>
                  <a:schemeClr val="dk1"/>
                </a:solidFill>
                <a:latin typeface="Calibri"/>
                <a:ea typeface="Calibri"/>
                <a:cs typeface="Calibri"/>
                <a:sym typeface="Calibri"/>
              </a:rPr>
              <a:t>. A home network is designed to integrate the devices such as printers, computer, television but they are not connected to the internet.</a:t>
            </a:r>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Small Home Office:</a:t>
            </a:r>
            <a:r>
              <a:rPr lang="en-US" sz="3600">
                <a:solidFill>
                  <a:schemeClr val="dk1"/>
                </a:solidFill>
                <a:latin typeface="Calibri"/>
                <a:ea typeface="Calibri"/>
                <a:cs typeface="Calibri"/>
                <a:sym typeface="Calibri"/>
              </a:rPr>
              <a:t> It is used to connect a variety of devices to the internet and to a corporate network using a VPN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a:t>
            </a:r>
            <a:r>
              <a:rPr b="1" lang="en-US">
                <a:solidFill>
                  <a:srgbClr val="FF0000"/>
                </a:solidFill>
              </a:rPr>
              <a:t>Data Transmission Modes</a:t>
            </a:r>
            <a:endParaRPr/>
          </a:p>
        </p:txBody>
      </p:sp>
      <p:pic>
        <p:nvPicPr>
          <p:cNvPr descr="download.png" id="562" name="Google Shape;562;p73"/>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63" name="Google Shape;563;p73"/>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a:bodyPr>
          <a:lstStyle/>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data is transmitted from one device to another device through a </a:t>
            </a:r>
            <a:r>
              <a:rPr b="1" lang="en-US" sz="3600">
                <a:solidFill>
                  <a:schemeClr val="dk1"/>
                </a:solidFill>
                <a:latin typeface="Calibri"/>
                <a:ea typeface="Calibri"/>
                <a:cs typeface="Calibri"/>
                <a:sym typeface="Calibri"/>
              </a:rPr>
              <a:t>transmission mode</a:t>
            </a:r>
            <a:r>
              <a:rPr lang="en-US" sz="3600">
                <a:solidFill>
                  <a:schemeClr val="dk1"/>
                </a:solidFill>
                <a:latin typeface="Calibri"/>
                <a:ea typeface="Calibri"/>
                <a:cs typeface="Calibri"/>
                <a:sym typeface="Calibri"/>
              </a:rPr>
              <a:t>.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decides the </a:t>
            </a:r>
            <a:r>
              <a:rPr b="1" lang="en-US" sz="3600">
                <a:solidFill>
                  <a:schemeClr val="dk1"/>
                </a:solidFill>
                <a:latin typeface="Calibri"/>
                <a:ea typeface="Calibri"/>
                <a:cs typeface="Calibri"/>
                <a:sym typeface="Calibri"/>
              </a:rPr>
              <a:t>direction of data</a:t>
            </a:r>
            <a:r>
              <a:rPr lang="en-US" sz="3600">
                <a:solidFill>
                  <a:schemeClr val="dk1"/>
                </a:solidFill>
                <a:latin typeface="Calibri"/>
                <a:ea typeface="Calibri"/>
                <a:cs typeface="Calibri"/>
                <a:sym typeface="Calibri"/>
              </a:rPr>
              <a:t> in which the data needs to travel to reach the receiver system or node.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is divided into three</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categories: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1. Simplex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Half-Duplex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Full-Duplex</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4"/>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Data Transmission Modes</a:t>
            </a:r>
            <a:endParaRPr/>
          </a:p>
        </p:txBody>
      </p:sp>
      <p:pic>
        <p:nvPicPr>
          <p:cNvPr descr="download.png" id="569" name="Google Shape;569;p74"/>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70" name="Google Shape;570;p74"/>
          <p:cNvSpPr txBox="1"/>
          <p:nvPr/>
        </p:nvSpPr>
        <p:spPr>
          <a:xfrm>
            <a:off x="304800" y="1219200"/>
            <a:ext cx="8610600" cy="5181600"/>
          </a:xfrm>
          <a:prstGeom prst="rect">
            <a:avLst/>
          </a:prstGeom>
          <a:noFill/>
          <a:ln>
            <a:noFill/>
          </a:ln>
        </p:spPr>
        <p:txBody>
          <a:bodyPr anchorCtr="0" anchor="t" bIns="45700" lIns="91425" spcFirstLastPara="1" rIns="91425" wrap="square" tIns="45700">
            <a:normAutofit fontScale="92500"/>
          </a:bodyPr>
          <a:lstStyle/>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data is transmitted from one device to another device through a </a:t>
            </a:r>
            <a:r>
              <a:rPr b="1" lang="en-US" sz="3600">
                <a:solidFill>
                  <a:schemeClr val="dk1"/>
                </a:solidFill>
                <a:latin typeface="Calibri"/>
                <a:ea typeface="Calibri"/>
                <a:cs typeface="Calibri"/>
                <a:sym typeface="Calibri"/>
              </a:rPr>
              <a:t>transmission mode</a:t>
            </a:r>
            <a:r>
              <a:rPr lang="en-US" sz="3600">
                <a:solidFill>
                  <a:schemeClr val="dk1"/>
                </a:solidFill>
                <a:latin typeface="Calibri"/>
                <a:ea typeface="Calibri"/>
                <a:cs typeface="Calibri"/>
                <a:sym typeface="Calibri"/>
              </a:rPr>
              <a:t>.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decides the </a:t>
            </a:r>
            <a:r>
              <a:rPr b="1" lang="en-US" sz="3600">
                <a:solidFill>
                  <a:schemeClr val="dk1"/>
                </a:solidFill>
                <a:latin typeface="Calibri"/>
                <a:ea typeface="Calibri"/>
                <a:cs typeface="Calibri"/>
                <a:sym typeface="Calibri"/>
              </a:rPr>
              <a:t>direction of data</a:t>
            </a:r>
            <a:r>
              <a:rPr lang="en-US" sz="3600">
                <a:solidFill>
                  <a:schemeClr val="dk1"/>
                </a:solidFill>
                <a:latin typeface="Calibri"/>
                <a:ea typeface="Calibri"/>
                <a:cs typeface="Calibri"/>
                <a:sym typeface="Calibri"/>
              </a:rPr>
              <a:t> in which the data needs to travel to reach the receiver system or node. </a:t>
            </a:r>
            <a:endParaRPr/>
          </a:p>
          <a:p>
            <a:pPr indent="-211455" lvl="0" marL="0" marR="0" rtl="0" algn="l">
              <a:spcBef>
                <a:spcPts val="0"/>
              </a:spcBef>
              <a:spcAft>
                <a:spcPts val="0"/>
              </a:spcAft>
              <a:buClr>
                <a:schemeClr val="dk1"/>
              </a:buClr>
              <a:buSzPct val="100000"/>
              <a:buFont typeface="Arial"/>
              <a:buChar char="•"/>
            </a:pPr>
            <a:r>
              <a:rPr lang="en-US" sz="3600">
                <a:solidFill>
                  <a:schemeClr val="dk1"/>
                </a:solidFill>
                <a:latin typeface="Calibri"/>
                <a:ea typeface="Calibri"/>
                <a:cs typeface="Calibri"/>
                <a:sym typeface="Calibri"/>
              </a:rPr>
              <a:t> The transmission mode is divided into three</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categories:</a:t>
            </a:r>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1. Simplex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Half-Duplex</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Full-Duplex</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533400" y="609600"/>
            <a:ext cx="8153400"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Networks</a:t>
            </a:r>
            <a:endParaRPr/>
          </a:p>
        </p:txBody>
      </p:sp>
      <p:sp>
        <p:nvSpPr>
          <p:cNvPr id="210" name="Google Shape;210;p30"/>
          <p:cNvSpPr txBox="1"/>
          <p:nvPr>
            <p:ph idx="1" type="body"/>
          </p:nvPr>
        </p:nvSpPr>
        <p:spPr>
          <a:xfrm>
            <a:off x="457200" y="1447800"/>
            <a:ext cx="8229600" cy="4572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Network: </a:t>
            </a:r>
            <a:r>
              <a:rPr i="1" lang="en-US"/>
              <a:t>a set of devices connected by media links</a:t>
            </a:r>
            <a:endParaRPr/>
          </a:p>
        </p:txBody>
      </p:sp>
      <p:grpSp>
        <p:nvGrpSpPr>
          <p:cNvPr id="211" name="Google Shape;211;p30"/>
          <p:cNvGrpSpPr/>
          <p:nvPr/>
        </p:nvGrpSpPr>
        <p:grpSpPr>
          <a:xfrm>
            <a:off x="1641475" y="2590800"/>
            <a:ext cx="6511925" cy="4160838"/>
            <a:chOff x="938" y="1344"/>
            <a:chExt cx="4641" cy="2965"/>
          </a:xfrm>
        </p:grpSpPr>
        <p:grpSp>
          <p:nvGrpSpPr>
            <p:cNvPr id="212" name="Google Shape;212;p30"/>
            <p:cNvGrpSpPr/>
            <p:nvPr/>
          </p:nvGrpSpPr>
          <p:grpSpPr>
            <a:xfrm>
              <a:off x="1824" y="2256"/>
              <a:ext cx="2880" cy="1632"/>
              <a:chOff x="1728" y="2160"/>
              <a:chExt cx="2880" cy="1632"/>
            </a:xfrm>
          </p:grpSpPr>
          <p:sp>
            <p:nvSpPr>
              <p:cNvPr id="213" name="Google Shape;213;p30"/>
              <p:cNvSpPr/>
              <p:nvPr/>
            </p:nvSpPr>
            <p:spPr>
              <a:xfrm>
                <a:off x="2194" y="2900"/>
                <a:ext cx="1730" cy="3"/>
              </a:xfrm>
              <a:custGeom>
                <a:rect b="b" l="l" r="r" t="t"/>
                <a:pathLst>
                  <a:path extrusionOk="0" h="9" w="5191">
                    <a:moveTo>
                      <a:pt x="0" y="0"/>
                    </a:moveTo>
                    <a:lnTo>
                      <a:pt x="5191" y="0"/>
                    </a:lnTo>
                    <a:lnTo>
                      <a:pt x="5191" y="9"/>
                    </a:lnTo>
                    <a:lnTo>
                      <a:pt x="0" y="9"/>
                    </a:lnTo>
                    <a:lnTo>
                      <a:pt x="0" y="0"/>
                    </a:lnTo>
                    <a:close/>
                    <a:moveTo>
                      <a:pt x="0" y="4"/>
                    </a:moveTo>
                    <a:lnTo>
                      <a:pt x="5191" y="4"/>
                    </a:lnTo>
                    <a:lnTo>
                      <a:pt x="0" y="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30"/>
              <p:cNvSpPr/>
              <p:nvPr/>
            </p:nvSpPr>
            <p:spPr>
              <a:xfrm>
                <a:off x="2208" y="2807"/>
                <a:ext cx="81" cy="189"/>
              </a:xfrm>
              <a:custGeom>
                <a:rect b="b" l="l" r="r" t="t"/>
                <a:pathLst>
                  <a:path extrusionOk="0" h="567" w="243">
                    <a:moveTo>
                      <a:pt x="121" y="567"/>
                    </a:moveTo>
                    <a:lnTo>
                      <a:pt x="104" y="564"/>
                    </a:lnTo>
                    <a:lnTo>
                      <a:pt x="86" y="554"/>
                    </a:lnTo>
                    <a:lnTo>
                      <a:pt x="70" y="539"/>
                    </a:lnTo>
                    <a:lnTo>
                      <a:pt x="56" y="521"/>
                    </a:lnTo>
                    <a:lnTo>
                      <a:pt x="42" y="496"/>
                    </a:lnTo>
                    <a:lnTo>
                      <a:pt x="29" y="467"/>
                    </a:lnTo>
                    <a:lnTo>
                      <a:pt x="18" y="436"/>
                    </a:lnTo>
                    <a:lnTo>
                      <a:pt x="10" y="400"/>
                    </a:lnTo>
                    <a:lnTo>
                      <a:pt x="4" y="362"/>
                    </a:lnTo>
                    <a:lnTo>
                      <a:pt x="1" y="324"/>
                    </a:lnTo>
                    <a:lnTo>
                      <a:pt x="0" y="283"/>
                    </a:lnTo>
                    <a:lnTo>
                      <a:pt x="1" y="243"/>
                    </a:lnTo>
                    <a:lnTo>
                      <a:pt x="4" y="204"/>
                    </a:lnTo>
                    <a:lnTo>
                      <a:pt x="10" y="167"/>
                    </a:lnTo>
                    <a:lnTo>
                      <a:pt x="18" y="131"/>
                    </a:lnTo>
                    <a:lnTo>
                      <a:pt x="29" y="99"/>
                    </a:lnTo>
                    <a:lnTo>
                      <a:pt x="42" y="70"/>
                    </a:lnTo>
                    <a:lnTo>
                      <a:pt x="56" y="46"/>
                    </a:lnTo>
                    <a:lnTo>
                      <a:pt x="70" y="27"/>
                    </a:lnTo>
                    <a:lnTo>
                      <a:pt x="86" y="13"/>
                    </a:lnTo>
                    <a:lnTo>
                      <a:pt x="104" y="3"/>
                    </a:lnTo>
                    <a:lnTo>
                      <a:pt x="121" y="0"/>
                    </a:lnTo>
                    <a:lnTo>
                      <a:pt x="138" y="3"/>
                    </a:lnTo>
                    <a:lnTo>
                      <a:pt x="155" y="13"/>
                    </a:lnTo>
                    <a:lnTo>
                      <a:pt x="171" y="27"/>
                    </a:lnTo>
                    <a:lnTo>
                      <a:pt x="187" y="46"/>
                    </a:lnTo>
                    <a:lnTo>
                      <a:pt x="202" y="70"/>
                    </a:lnTo>
                    <a:lnTo>
                      <a:pt x="213" y="99"/>
                    </a:lnTo>
                    <a:lnTo>
                      <a:pt x="223" y="131"/>
                    </a:lnTo>
                    <a:lnTo>
                      <a:pt x="232" y="167"/>
                    </a:lnTo>
                    <a:lnTo>
                      <a:pt x="238" y="204"/>
                    </a:lnTo>
                    <a:lnTo>
                      <a:pt x="242" y="243"/>
                    </a:lnTo>
                    <a:lnTo>
                      <a:pt x="243" y="283"/>
                    </a:lnTo>
                    <a:lnTo>
                      <a:pt x="242" y="324"/>
                    </a:lnTo>
                    <a:lnTo>
                      <a:pt x="238" y="362"/>
                    </a:lnTo>
                    <a:lnTo>
                      <a:pt x="232" y="400"/>
                    </a:lnTo>
                    <a:lnTo>
                      <a:pt x="223" y="436"/>
                    </a:lnTo>
                    <a:lnTo>
                      <a:pt x="213" y="467"/>
                    </a:lnTo>
                    <a:lnTo>
                      <a:pt x="202" y="496"/>
                    </a:lnTo>
                    <a:lnTo>
                      <a:pt x="187" y="521"/>
                    </a:lnTo>
                    <a:lnTo>
                      <a:pt x="171" y="539"/>
                    </a:lnTo>
                    <a:lnTo>
                      <a:pt x="155" y="554"/>
                    </a:lnTo>
                    <a:lnTo>
                      <a:pt x="138" y="564"/>
                    </a:lnTo>
                    <a:lnTo>
                      <a:pt x="121" y="567"/>
                    </a:lnTo>
                  </a:path>
                </a:pathLst>
              </a:custGeom>
              <a:no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0"/>
              <p:cNvSpPr/>
              <p:nvPr/>
            </p:nvSpPr>
            <p:spPr>
              <a:xfrm>
                <a:off x="2194" y="2794"/>
                <a:ext cx="1730" cy="216"/>
              </a:xfrm>
              <a:custGeom>
                <a:rect b="b" l="l" r="r" t="t"/>
                <a:pathLst>
                  <a:path extrusionOk="0" h="647" w="5191">
                    <a:moveTo>
                      <a:pt x="162" y="0"/>
                    </a:moveTo>
                    <a:lnTo>
                      <a:pt x="5029" y="0"/>
                    </a:lnTo>
                    <a:lnTo>
                      <a:pt x="5050" y="2"/>
                    </a:lnTo>
                    <a:lnTo>
                      <a:pt x="5071" y="11"/>
                    </a:lnTo>
                    <a:lnTo>
                      <a:pt x="5091" y="24"/>
                    </a:lnTo>
                    <a:lnTo>
                      <a:pt x="5110" y="43"/>
                    </a:lnTo>
                    <a:lnTo>
                      <a:pt x="5127" y="66"/>
                    </a:lnTo>
                    <a:lnTo>
                      <a:pt x="5143" y="95"/>
                    </a:lnTo>
                    <a:lnTo>
                      <a:pt x="5158" y="126"/>
                    </a:lnTo>
                    <a:lnTo>
                      <a:pt x="5169" y="161"/>
                    </a:lnTo>
                    <a:lnTo>
                      <a:pt x="5179" y="200"/>
                    </a:lnTo>
                    <a:lnTo>
                      <a:pt x="5185" y="240"/>
                    </a:lnTo>
                    <a:lnTo>
                      <a:pt x="5189" y="282"/>
                    </a:lnTo>
                    <a:lnTo>
                      <a:pt x="5191" y="323"/>
                    </a:lnTo>
                    <a:lnTo>
                      <a:pt x="5189" y="365"/>
                    </a:lnTo>
                    <a:lnTo>
                      <a:pt x="5185" y="407"/>
                    </a:lnTo>
                    <a:lnTo>
                      <a:pt x="5179" y="447"/>
                    </a:lnTo>
                    <a:lnTo>
                      <a:pt x="5169" y="486"/>
                    </a:lnTo>
                    <a:lnTo>
                      <a:pt x="5158" y="520"/>
                    </a:lnTo>
                    <a:lnTo>
                      <a:pt x="5143" y="552"/>
                    </a:lnTo>
                    <a:lnTo>
                      <a:pt x="5127" y="581"/>
                    </a:lnTo>
                    <a:lnTo>
                      <a:pt x="5110" y="604"/>
                    </a:lnTo>
                    <a:lnTo>
                      <a:pt x="5091" y="623"/>
                    </a:lnTo>
                    <a:lnTo>
                      <a:pt x="5071" y="635"/>
                    </a:lnTo>
                    <a:lnTo>
                      <a:pt x="5050" y="644"/>
                    </a:lnTo>
                    <a:lnTo>
                      <a:pt x="5029" y="647"/>
                    </a:lnTo>
                    <a:lnTo>
                      <a:pt x="162" y="647"/>
                    </a:lnTo>
                    <a:lnTo>
                      <a:pt x="142" y="644"/>
                    </a:lnTo>
                    <a:lnTo>
                      <a:pt x="120" y="635"/>
                    </a:lnTo>
                    <a:lnTo>
                      <a:pt x="100" y="623"/>
                    </a:lnTo>
                    <a:lnTo>
                      <a:pt x="81" y="604"/>
                    </a:lnTo>
                    <a:lnTo>
                      <a:pt x="64" y="581"/>
                    </a:lnTo>
                    <a:lnTo>
                      <a:pt x="48" y="552"/>
                    </a:lnTo>
                    <a:lnTo>
                      <a:pt x="34" y="520"/>
                    </a:lnTo>
                    <a:lnTo>
                      <a:pt x="22" y="486"/>
                    </a:lnTo>
                    <a:lnTo>
                      <a:pt x="12" y="447"/>
                    </a:lnTo>
                    <a:lnTo>
                      <a:pt x="6" y="407"/>
                    </a:lnTo>
                    <a:lnTo>
                      <a:pt x="2" y="365"/>
                    </a:lnTo>
                    <a:lnTo>
                      <a:pt x="0" y="323"/>
                    </a:lnTo>
                    <a:lnTo>
                      <a:pt x="2" y="282"/>
                    </a:lnTo>
                    <a:lnTo>
                      <a:pt x="6" y="240"/>
                    </a:lnTo>
                    <a:lnTo>
                      <a:pt x="12" y="200"/>
                    </a:lnTo>
                    <a:lnTo>
                      <a:pt x="22" y="161"/>
                    </a:lnTo>
                    <a:lnTo>
                      <a:pt x="34" y="126"/>
                    </a:lnTo>
                    <a:lnTo>
                      <a:pt x="48" y="95"/>
                    </a:lnTo>
                    <a:lnTo>
                      <a:pt x="64" y="66"/>
                    </a:lnTo>
                    <a:lnTo>
                      <a:pt x="81" y="43"/>
                    </a:lnTo>
                    <a:lnTo>
                      <a:pt x="100" y="24"/>
                    </a:lnTo>
                    <a:lnTo>
                      <a:pt x="120" y="11"/>
                    </a:lnTo>
                    <a:lnTo>
                      <a:pt x="142" y="2"/>
                    </a:lnTo>
                    <a:lnTo>
                      <a:pt x="162" y="0"/>
                    </a:lnTo>
                  </a:path>
                </a:pathLst>
              </a:custGeom>
              <a:solidFill>
                <a:srgbClr val="FFFF66"/>
              </a:solid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0"/>
              <p:cNvSpPr/>
              <p:nvPr/>
            </p:nvSpPr>
            <p:spPr>
              <a:xfrm>
                <a:off x="2482" y="2578"/>
                <a:ext cx="577" cy="324"/>
              </a:xfrm>
              <a:custGeom>
                <a:rect b="b" l="l" r="r" t="t"/>
                <a:pathLst>
                  <a:path extrusionOk="0" h="971" w="1731">
                    <a:moveTo>
                      <a:pt x="0" y="0"/>
                    </a:moveTo>
                    <a:lnTo>
                      <a:pt x="0" y="971"/>
                    </a:lnTo>
                    <a:lnTo>
                      <a:pt x="1731" y="971"/>
                    </a:lnTo>
                  </a:path>
                </a:pathLst>
              </a:custGeom>
              <a:no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0"/>
              <p:cNvSpPr/>
              <p:nvPr/>
            </p:nvSpPr>
            <p:spPr>
              <a:xfrm>
                <a:off x="2771" y="2902"/>
                <a:ext cx="288" cy="323"/>
              </a:xfrm>
              <a:custGeom>
                <a:rect b="b" l="l" r="r" t="t"/>
                <a:pathLst>
                  <a:path extrusionOk="0" h="971" w="865">
                    <a:moveTo>
                      <a:pt x="0" y="971"/>
                    </a:moveTo>
                    <a:lnTo>
                      <a:pt x="0" y="0"/>
                    </a:lnTo>
                    <a:lnTo>
                      <a:pt x="865" y="0"/>
                    </a:lnTo>
                  </a:path>
                </a:pathLst>
              </a:custGeom>
              <a:no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30"/>
              <p:cNvSpPr/>
              <p:nvPr/>
            </p:nvSpPr>
            <p:spPr>
              <a:xfrm>
                <a:off x="3059" y="2902"/>
                <a:ext cx="289" cy="323"/>
              </a:xfrm>
              <a:custGeom>
                <a:rect b="b" l="l" r="r" t="t"/>
                <a:pathLst>
                  <a:path extrusionOk="0" h="971" w="865">
                    <a:moveTo>
                      <a:pt x="865" y="971"/>
                    </a:moveTo>
                    <a:lnTo>
                      <a:pt x="865" y="0"/>
                    </a:lnTo>
                    <a:lnTo>
                      <a:pt x="0" y="0"/>
                    </a:lnTo>
                  </a:path>
                </a:pathLst>
              </a:custGeom>
              <a:no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30"/>
              <p:cNvSpPr/>
              <p:nvPr/>
            </p:nvSpPr>
            <p:spPr>
              <a:xfrm>
                <a:off x="3059" y="2578"/>
                <a:ext cx="577" cy="324"/>
              </a:xfrm>
              <a:custGeom>
                <a:rect b="b" l="l" r="r" t="t"/>
                <a:pathLst>
                  <a:path extrusionOk="0" h="971" w="1730">
                    <a:moveTo>
                      <a:pt x="1730" y="0"/>
                    </a:moveTo>
                    <a:lnTo>
                      <a:pt x="1730" y="971"/>
                    </a:lnTo>
                    <a:lnTo>
                      <a:pt x="0" y="971"/>
                    </a:lnTo>
                  </a:path>
                </a:pathLst>
              </a:custGeom>
              <a:noFill/>
              <a:ln cap="flat" cmpd="sng" w="396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0" name="Google Shape;220;p30"/>
              <p:cNvCxnSpPr/>
              <p:nvPr/>
            </p:nvCxnSpPr>
            <p:spPr>
              <a:xfrm>
                <a:off x="2915" y="2902"/>
                <a:ext cx="144" cy="1"/>
              </a:xfrm>
              <a:prstGeom prst="straightConnector1">
                <a:avLst/>
              </a:prstGeom>
              <a:noFill/>
              <a:ln cap="flat" cmpd="sng" w="39675">
                <a:solidFill>
                  <a:srgbClr val="000000"/>
                </a:solidFill>
                <a:prstDash val="solid"/>
                <a:round/>
                <a:headEnd len="med" w="med" type="none"/>
                <a:tailEnd len="med" w="med" type="none"/>
              </a:ln>
            </p:spPr>
          </p:cxnSp>
          <p:cxnSp>
            <p:nvCxnSpPr>
              <p:cNvPr id="221" name="Google Shape;221;p30"/>
              <p:cNvCxnSpPr/>
              <p:nvPr/>
            </p:nvCxnSpPr>
            <p:spPr>
              <a:xfrm flipH="1">
                <a:off x="3059" y="2902"/>
                <a:ext cx="144" cy="1"/>
              </a:xfrm>
              <a:prstGeom prst="straightConnector1">
                <a:avLst/>
              </a:prstGeom>
              <a:noFill/>
              <a:ln cap="flat" cmpd="sng" w="39675">
                <a:solidFill>
                  <a:srgbClr val="000000"/>
                </a:solidFill>
                <a:prstDash val="solid"/>
                <a:round/>
                <a:headEnd len="med" w="med" type="none"/>
                <a:tailEnd len="med" w="med" type="none"/>
              </a:ln>
            </p:spPr>
          </p:cxnSp>
          <p:cxnSp>
            <p:nvCxnSpPr>
              <p:cNvPr id="222" name="Google Shape;222;p30"/>
              <p:cNvCxnSpPr/>
              <p:nvPr/>
            </p:nvCxnSpPr>
            <p:spPr>
              <a:xfrm rot="10800000">
                <a:off x="1824" y="2256"/>
                <a:ext cx="672" cy="336"/>
              </a:xfrm>
              <a:prstGeom prst="straightConnector1">
                <a:avLst/>
              </a:prstGeom>
              <a:noFill/>
              <a:ln cap="flat" cmpd="sng" w="38100">
                <a:solidFill>
                  <a:schemeClr val="dk1"/>
                </a:solidFill>
                <a:prstDash val="solid"/>
                <a:round/>
                <a:headEnd len="sm" w="sm" type="none"/>
                <a:tailEnd len="sm" w="sm" type="none"/>
              </a:ln>
            </p:spPr>
          </p:cxnSp>
          <p:cxnSp>
            <p:nvCxnSpPr>
              <p:cNvPr id="223" name="Google Shape;223;p30"/>
              <p:cNvCxnSpPr/>
              <p:nvPr/>
            </p:nvCxnSpPr>
            <p:spPr>
              <a:xfrm>
                <a:off x="3648" y="2592"/>
                <a:ext cx="960" cy="0"/>
              </a:xfrm>
              <a:prstGeom prst="straightConnector1">
                <a:avLst/>
              </a:prstGeom>
              <a:noFill/>
              <a:ln cap="flat" cmpd="sng" w="38100">
                <a:solidFill>
                  <a:schemeClr val="dk1"/>
                </a:solidFill>
                <a:prstDash val="solid"/>
                <a:round/>
                <a:headEnd len="sm" w="sm" type="none"/>
                <a:tailEnd len="sm" w="sm" type="none"/>
              </a:ln>
            </p:spPr>
          </p:cxnSp>
          <p:cxnSp>
            <p:nvCxnSpPr>
              <p:cNvPr id="224" name="Google Shape;224;p30"/>
              <p:cNvCxnSpPr/>
              <p:nvPr/>
            </p:nvCxnSpPr>
            <p:spPr>
              <a:xfrm flipH="1" rot="10800000">
                <a:off x="1728" y="3216"/>
                <a:ext cx="1056" cy="576"/>
              </a:xfrm>
              <a:prstGeom prst="straightConnector1">
                <a:avLst/>
              </a:prstGeom>
              <a:noFill/>
              <a:ln cap="flat" cmpd="sng" w="38100">
                <a:solidFill>
                  <a:schemeClr val="dk1"/>
                </a:solidFill>
                <a:prstDash val="solid"/>
                <a:round/>
                <a:headEnd len="sm" w="sm" type="none"/>
                <a:tailEnd len="sm" w="sm" type="none"/>
              </a:ln>
            </p:spPr>
          </p:cxnSp>
          <p:cxnSp>
            <p:nvCxnSpPr>
              <p:cNvPr id="225" name="Google Shape;225;p30"/>
              <p:cNvCxnSpPr/>
              <p:nvPr/>
            </p:nvCxnSpPr>
            <p:spPr>
              <a:xfrm>
                <a:off x="3360" y="3216"/>
                <a:ext cx="336" cy="384"/>
              </a:xfrm>
              <a:prstGeom prst="straightConnector1">
                <a:avLst/>
              </a:prstGeom>
              <a:noFill/>
              <a:ln cap="flat" cmpd="sng" w="38100">
                <a:solidFill>
                  <a:schemeClr val="dk1"/>
                </a:solidFill>
                <a:prstDash val="solid"/>
                <a:round/>
                <a:headEnd len="sm" w="sm" type="none"/>
                <a:tailEnd len="sm" w="sm" type="none"/>
              </a:ln>
            </p:spPr>
          </p:cxnSp>
          <p:cxnSp>
            <p:nvCxnSpPr>
              <p:cNvPr id="226" name="Google Shape;226;p30"/>
              <p:cNvCxnSpPr/>
              <p:nvPr/>
            </p:nvCxnSpPr>
            <p:spPr>
              <a:xfrm rot="10800000">
                <a:off x="3072" y="2160"/>
                <a:ext cx="0" cy="768"/>
              </a:xfrm>
              <a:prstGeom prst="straightConnector1">
                <a:avLst/>
              </a:prstGeom>
              <a:noFill/>
              <a:ln cap="flat" cmpd="sng" w="38100">
                <a:solidFill>
                  <a:schemeClr val="dk1"/>
                </a:solidFill>
                <a:prstDash val="solid"/>
                <a:round/>
                <a:headEnd len="sm" w="sm" type="none"/>
                <a:tailEnd len="sm" w="sm" type="none"/>
              </a:ln>
            </p:spPr>
          </p:cxnSp>
        </p:grpSp>
        <p:sp>
          <p:nvSpPr>
            <p:cNvPr id="227" name="Google Shape;227;p30"/>
            <p:cNvSpPr/>
            <p:nvPr/>
          </p:nvSpPr>
          <p:spPr>
            <a:xfrm>
              <a:off x="2256" y="2832"/>
              <a:ext cx="1824" cy="288"/>
            </a:xfrm>
            <a:prstGeom prst="flowChartAlternateProcess">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none">
                  <a:solidFill>
                    <a:schemeClr val="lt1"/>
                  </a:solidFill>
                  <a:latin typeface="Times New Roman"/>
                  <a:ea typeface="Times New Roman"/>
                  <a:cs typeface="Times New Roman"/>
                  <a:sym typeface="Times New Roman"/>
                </a:rPr>
                <a:t>Media Links</a:t>
              </a:r>
              <a:endParaRPr/>
            </a:p>
          </p:txBody>
        </p:sp>
        <p:grpSp>
          <p:nvGrpSpPr>
            <p:cNvPr id="228" name="Google Shape;228;p30"/>
            <p:cNvGrpSpPr/>
            <p:nvPr/>
          </p:nvGrpSpPr>
          <p:grpSpPr>
            <a:xfrm>
              <a:off x="982" y="1344"/>
              <a:ext cx="931" cy="1032"/>
              <a:chOff x="4560" y="1200"/>
              <a:chExt cx="698" cy="696"/>
            </a:xfrm>
          </p:grpSpPr>
          <p:grpSp>
            <p:nvGrpSpPr>
              <p:cNvPr id="229" name="Google Shape;229;p30"/>
              <p:cNvGrpSpPr/>
              <p:nvPr/>
            </p:nvGrpSpPr>
            <p:grpSpPr>
              <a:xfrm>
                <a:off x="4560" y="1703"/>
                <a:ext cx="698" cy="193"/>
                <a:chOff x="4745" y="3239"/>
                <a:chExt cx="698" cy="193"/>
              </a:xfrm>
            </p:grpSpPr>
            <p:sp>
              <p:nvSpPr>
                <p:cNvPr id="230" name="Google Shape;230;p3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sp>
              <p:nvSpPr>
                <p:cNvPr id="231" name="Google Shape;231;p3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sp>
              <p:nvSpPr>
                <p:cNvPr id="232" name="Google Shape;232;p3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3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3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 name="Google Shape;235;p30"/>
              <p:cNvSpPr/>
              <p:nvPr/>
            </p:nvSpPr>
            <p:spPr>
              <a:xfrm>
                <a:off x="4778" y="16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sp>
            <p:nvSpPr>
              <p:cNvPr id="236" name="Google Shape;236;p30"/>
              <p:cNvSpPr/>
              <p:nvPr/>
            </p:nvSpPr>
            <p:spPr>
              <a:xfrm>
                <a:off x="4604" y="17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sp>
            <p:nvSpPr>
              <p:cNvPr id="237" name="Google Shape;237;p30"/>
              <p:cNvSpPr/>
              <p:nvPr/>
            </p:nvSpPr>
            <p:spPr>
              <a:xfrm>
                <a:off x="4604" y="17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grpSp>
            <p:nvGrpSpPr>
              <p:cNvPr id="238" name="Google Shape;238;p30"/>
              <p:cNvGrpSpPr/>
              <p:nvPr/>
            </p:nvGrpSpPr>
            <p:grpSpPr>
              <a:xfrm>
                <a:off x="4615" y="1200"/>
                <a:ext cx="611" cy="428"/>
                <a:chOff x="3744" y="2592"/>
                <a:chExt cx="611" cy="428"/>
              </a:xfrm>
            </p:grpSpPr>
            <p:sp>
              <p:nvSpPr>
                <p:cNvPr id="239" name="Google Shape;239;p3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sp>
              <p:nvSpPr>
                <p:cNvPr id="240" name="Google Shape;240;p3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3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3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2400" u="none">
                    <a:solidFill>
                      <a:schemeClr val="dk1"/>
                    </a:solidFill>
                    <a:latin typeface="Calibri"/>
                    <a:ea typeface="Calibri"/>
                    <a:cs typeface="Calibri"/>
                    <a:sym typeface="Calibri"/>
                  </a:endParaRPr>
                </a:p>
              </p:txBody>
            </p:sp>
          </p:grpSp>
        </p:grpSp>
        <p:sp>
          <p:nvSpPr>
            <p:cNvPr id="243" name="Google Shape;243;p30"/>
            <p:cNvSpPr/>
            <p:nvPr/>
          </p:nvSpPr>
          <p:spPr>
            <a:xfrm>
              <a:off x="4527" y="2064"/>
              <a:ext cx="1052" cy="1140"/>
            </a:xfrm>
            <a:custGeom>
              <a:rect b="b" l="l" r="r" t="t"/>
              <a:pathLst>
                <a:path extrusionOk="0" h="21600" w="21600">
                  <a:moveTo>
                    <a:pt x="0" y="0"/>
                  </a:moveTo>
                  <a:lnTo>
                    <a:pt x="21600" y="0"/>
                  </a:lnTo>
                  <a:lnTo>
                    <a:pt x="21600" y="21600"/>
                  </a:lnTo>
                  <a:lnTo>
                    <a:pt x="0" y="21600"/>
                  </a:lnTo>
                  <a:lnTo>
                    <a:pt x="0" y="0"/>
                  </a:lnTo>
                  <a:close/>
                </a:path>
                <a:path extrusionOk="0" h="21600" w="2160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30"/>
            <p:cNvSpPr txBox="1"/>
            <p:nvPr/>
          </p:nvSpPr>
          <p:spPr>
            <a:xfrm>
              <a:off x="1200" y="3983"/>
              <a:ext cx="765" cy="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Calibri"/>
                  <a:ea typeface="Calibri"/>
                  <a:cs typeface="Calibri"/>
                  <a:sym typeface="Calibri"/>
                </a:rPr>
                <a:t>Printer</a:t>
              </a:r>
              <a:endParaRPr/>
            </a:p>
          </p:txBody>
        </p:sp>
        <p:sp>
          <p:nvSpPr>
            <p:cNvPr id="245" name="Google Shape;245;p30"/>
            <p:cNvSpPr txBox="1"/>
            <p:nvPr/>
          </p:nvSpPr>
          <p:spPr>
            <a:xfrm>
              <a:off x="938" y="2352"/>
              <a:ext cx="1276" cy="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Calibri"/>
                  <a:ea typeface="Calibri"/>
                  <a:cs typeface="Calibri"/>
                  <a:sym typeface="Calibri"/>
                </a:rPr>
                <a:t>Workstation</a:t>
              </a:r>
              <a:endParaRPr/>
            </a:p>
          </p:txBody>
        </p:sp>
        <p:sp>
          <p:nvSpPr>
            <p:cNvPr id="246" name="Google Shape;246;p30"/>
            <p:cNvSpPr txBox="1"/>
            <p:nvPr/>
          </p:nvSpPr>
          <p:spPr>
            <a:xfrm>
              <a:off x="3685" y="1392"/>
              <a:ext cx="784" cy="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Calibri"/>
                  <a:ea typeface="Calibri"/>
                  <a:cs typeface="Calibri"/>
                  <a:sym typeface="Calibri"/>
                </a:rPr>
                <a:t>Laptop</a:t>
              </a:r>
              <a:endParaRPr/>
            </a:p>
          </p:txBody>
        </p:sp>
        <p:sp>
          <p:nvSpPr>
            <p:cNvPr id="247" name="Google Shape;247;p30"/>
            <p:cNvSpPr txBox="1"/>
            <p:nvPr/>
          </p:nvSpPr>
          <p:spPr>
            <a:xfrm>
              <a:off x="4261" y="3888"/>
              <a:ext cx="902" cy="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Calibri"/>
                  <a:ea typeface="Calibri"/>
                  <a:cs typeface="Calibri"/>
                  <a:sym typeface="Calibri"/>
                </a:rPr>
                <a:t>Scanner</a:t>
              </a:r>
              <a:endParaRPr/>
            </a:p>
          </p:txBody>
        </p:sp>
        <p:sp>
          <p:nvSpPr>
            <p:cNvPr id="248" name="Google Shape;248;p30"/>
            <p:cNvSpPr txBox="1"/>
            <p:nvPr/>
          </p:nvSpPr>
          <p:spPr>
            <a:xfrm>
              <a:off x="4749" y="3216"/>
              <a:ext cx="745" cy="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Calibri"/>
                  <a:ea typeface="Calibri"/>
                  <a:cs typeface="Calibri"/>
                  <a:sym typeface="Calibri"/>
                </a:rPr>
                <a:t>Server</a:t>
              </a:r>
              <a:endParaRPr/>
            </a:p>
          </p:txBody>
        </p:sp>
        <p:pic>
          <p:nvPicPr>
            <p:cNvPr descr="Picture1" id="249" name="Google Shape;249;p30"/>
            <p:cNvPicPr preferRelativeResize="0"/>
            <p:nvPr/>
          </p:nvPicPr>
          <p:blipFill rotWithShape="1">
            <a:blip r:embed="rId3">
              <a:alphaModFix/>
            </a:blip>
            <a:srcRect b="18822" l="0" r="35484" t="17647"/>
            <a:stretch/>
          </p:blipFill>
          <p:spPr>
            <a:xfrm>
              <a:off x="1071" y="3120"/>
              <a:ext cx="886" cy="864"/>
            </a:xfrm>
            <a:prstGeom prst="rect">
              <a:avLst/>
            </a:prstGeom>
            <a:noFill/>
            <a:ln>
              <a:noFill/>
            </a:ln>
          </p:spPr>
        </p:pic>
        <p:pic>
          <p:nvPicPr>
            <p:cNvPr descr="Picture3" id="250" name="Google Shape;250;p30"/>
            <p:cNvPicPr preferRelativeResize="0"/>
            <p:nvPr/>
          </p:nvPicPr>
          <p:blipFill rotWithShape="1">
            <a:blip r:embed="rId4">
              <a:alphaModFix/>
            </a:blip>
            <a:srcRect b="17073" l="0" r="29083" t="19513"/>
            <a:stretch/>
          </p:blipFill>
          <p:spPr>
            <a:xfrm>
              <a:off x="3508" y="3552"/>
              <a:ext cx="914" cy="624"/>
            </a:xfrm>
            <a:prstGeom prst="rect">
              <a:avLst/>
            </a:prstGeom>
            <a:noFill/>
            <a:ln>
              <a:noFill/>
            </a:ln>
          </p:spPr>
        </p:pic>
        <p:pic>
          <p:nvPicPr>
            <p:cNvPr descr="Picture2" id="251" name="Google Shape;251;p30"/>
            <p:cNvPicPr preferRelativeResize="0"/>
            <p:nvPr/>
          </p:nvPicPr>
          <p:blipFill rotWithShape="1">
            <a:blip r:embed="rId5">
              <a:alphaModFix/>
            </a:blip>
            <a:srcRect b="10127" l="0" r="30739" t="8169"/>
            <a:stretch/>
          </p:blipFill>
          <p:spPr>
            <a:xfrm>
              <a:off x="2710" y="1344"/>
              <a:ext cx="1019" cy="96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500"/>
                                        <p:tgtEl>
                                          <p:spTgt spid="21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5"/>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 Data Transmission Modes</a:t>
            </a:r>
            <a:endParaRPr/>
          </a:p>
        </p:txBody>
      </p:sp>
      <p:pic>
        <p:nvPicPr>
          <p:cNvPr descr="download.png" id="576" name="Google Shape;576;p75"/>
          <p:cNvPicPr preferRelativeResize="0"/>
          <p:nvPr/>
        </p:nvPicPr>
        <p:blipFill rotWithShape="1">
          <a:blip r:embed="rId3">
            <a:alphaModFix/>
          </a:blip>
          <a:srcRect b="0" l="0" r="0" t="0"/>
          <a:stretch/>
        </p:blipFill>
        <p:spPr>
          <a:xfrm>
            <a:off x="6457950" y="0"/>
            <a:ext cx="2686050" cy="982663"/>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914400" y="1524000"/>
            <a:ext cx="7162800" cy="3657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6"/>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Simplex Mode</a:t>
            </a:r>
            <a:endParaRPr/>
          </a:p>
        </p:txBody>
      </p:sp>
      <p:pic>
        <p:nvPicPr>
          <p:cNvPr descr="download.png" id="583" name="Google Shape;583;p76"/>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84" name="Google Shape;584;p76"/>
          <p:cNvSpPr txBox="1"/>
          <p:nvPr/>
        </p:nvSpPr>
        <p:spPr>
          <a:xfrm>
            <a:off x="304800" y="2438400"/>
            <a:ext cx="8610600" cy="39624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1. In simplex mode the data transmits in one direction only, from one system to another system.</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The sender device that sends data can only send data and cannot receive it. On the other hand the receiver device can only receive the data and cannot send it.</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3. Television is an example of simplex mode transmission as the broadcast sends signals to our TV but never receives signals back from our TV. This is a unidirectional transmission.</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585" name="Google Shape;585;p76"/>
          <p:cNvPicPr preferRelativeResize="0"/>
          <p:nvPr/>
        </p:nvPicPr>
        <p:blipFill rotWithShape="1">
          <a:blip r:embed="rId4">
            <a:alphaModFix/>
          </a:blip>
          <a:srcRect b="0" l="0" r="0" t="0"/>
          <a:stretch/>
        </p:blipFill>
        <p:spPr>
          <a:xfrm>
            <a:off x="533400" y="1295400"/>
            <a:ext cx="7924800" cy="1019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7"/>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Simplex Mode</a:t>
            </a:r>
            <a:endParaRPr/>
          </a:p>
        </p:txBody>
      </p:sp>
      <p:pic>
        <p:nvPicPr>
          <p:cNvPr descr="download.png" id="591" name="Google Shape;591;p77"/>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92" name="Google Shape;592;p77"/>
          <p:cNvSpPr txBox="1"/>
          <p:nvPr/>
        </p:nvSpPr>
        <p:spPr>
          <a:xfrm>
            <a:off x="304800" y="1295400"/>
            <a:ext cx="8610600" cy="495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Advantages of Simplex Mode: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The full capacity of the transmission medium is utilized as the transmission is one way and cannot have traffic issues.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Disadvantages of Simplex Mode: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No bidirectional communication is possible. Two devices cannot communicate with each other using simplex mode of transmission.</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8"/>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Half-Duplex Mode</a:t>
            </a:r>
            <a:endParaRPr/>
          </a:p>
        </p:txBody>
      </p:sp>
      <p:pic>
        <p:nvPicPr>
          <p:cNvPr descr="download.png" id="598" name="Google Shape;598;p78"/>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599" name="Google Shape;599;p78"/>
          <p:cNvSpPr txBox="1"/>
          <p:nvPr/>
        </p:nvSpPr>
        <p:spPr>
          <a:xfrm>
            <a:off x="304800" y="2362200"/>
            <a:ext cx="8610600" cy="38100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1. In half duplex mode transmission can be done both ways which means if two systems are connected with half-duplex mode of transmission, they both can send and receive data but not at the same time.</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2. If one device is sending data then other device cannot send data until it receives the data which is already in transmission. You can say that the communication is not simultaneous.</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3. The radio communication device that our soldiers use at the battle fields are the examples of half duplex mode transmission as they send message and then say over and then the person on other hand send his message and this way they communicate but not simultaneously like we used to do on mobile.</a:t>
            </a:r>
            <a:endParaRPr sz="3600">
              <a:solidFill>
                <a:schemeClr val="dk1"/>
              </a:solidFill>
              <a:latin typeface="Calibri"/>
              <a:ea typeface="Calibri"/>
              <a:cs typeface="Calibri"/>
              <a:sym typeface="Calibri"/>
            </a:endParaRPr>
          </a:p>
        </p:txBody>
      </p:sp>
      <p:pic>
        <p:nvPicPr>
          <p:cNvPr id="600" name="Google Shape;600;p78"/>
          <p:cNvPicPr preferRelativeResize="0"/>
          <p:nvPr/>
        </p:nvPicPr>
        <p:blipFill rotWithShape="1">
          <a:blip r:embed="rId4">
            <a:alphaModFix/>
          </a:blip>
          <a:srcRect b="0" l="0" r="0" t="0"/>
          <a:stretch/>
        </p:blipFill>
        <p:spPr>
          <a:xfrm>
            <a:off x="381000" y="1066800"/>
            <a:ext cx="6934200" cy="962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9"/>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Half-Duplex Mode</a:t>
            </a:r>
            <a:endParaRPr/>
          </a:p>
        </p:txBody>
      </p:sp>
      <p:pic>
        <p:nvPicPr>
          <p:cNvPr descr="download.png" id="606" name="Google Shape;606;p79"/>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607" name="Google Shape;607;p79"/>
          <p:cNvSpPr txBox="1"/>
          <p:nvPr/>
        </p:nvSpPr>
        <p:spPr>
          <a:xfrm>
            <a:off x="304800" y="1371600"/>
            <a:ext cx="8610600" cy="51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Advantages of Half-Duplex mode:</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Both devices can send and receive data.</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Whole bandwidth can be utilized as at a time only one signal transmits.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Disadvantages of Half-Duplex mode:</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The disadvantage in half duplex mode is that the other device cannot send data until it receives the data which is already in transmission, this can cause delays to the communication.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Full-Duplex Mode</a:t>
            </a:r>
            <a:endParaRPr/>
          </a:p>
        </p:txBody>
      </p:sp>
      <p:pic>
        <p:nvPicPr>
          <p:cNvPr descr="download.png" id="613" name="Google Shape;613;p80"/>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614" name="Google Shape;614;p80"/>
          <p:cNvSpPr txBox="1"/>
          <p:nvPr/>
        </p:nvSpPr>
        <p:spPr>
          <a:xfrm>
            <a:off x="304800" y="2667000"/>
            <a:ext cx="8610600" cy="39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1. In full duplex mode both the connected devices can send and receive data simultaneously. The mobile phone we use is an example of full duplex mode where we can communicate simultaneously.</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2. Both the devices can send and receive the data at the same time.</a:t>
            </a:r>
            <a:endParaRPr/>
          </a:p>
        </p:txBody>
      </p:sp>
      <p:pic>
        <p:nvPicPr>
          <p:cNvPr id="615" name="Google Shape;615;p80"/>
          <p:cNvPicPr preferRelativeResize="0"/>
          <p:nvPr/>
        </p:nvPicPr>
        <p:blipFill rotWithShape="1">
          <a:blip r:embed="rId4">
            <a:alphaModFix/>
          </a:blip>
          <a:srcRect b="0" l="0" r="0" t="0"/>
          <a:stretch/>
        </p:blipFill>
        <p:spPr>
          <a:xfrm>
            <a:off x="457200" y="1066800"/>
            <a:ext cx="6629400" cy="1276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1"/>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Full-Duplex Mode</a:t>
            </a:r>
            <a:endParaRPr/>
          </a:p>
        </p:txBody>
      </p:sp>
      <p:pic>
        <p:nvPicPr>
          <p:cNvPr descr="download.png" id="621" name="Google Shape;621;p8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622" name="Google Shape;622;p81"/>
          <p:cNvSpPr txBox="1"/>
          <p:nvPr/>
        </p:nvSpPr>
        <p:spPr>
          <a:xfrm>
            <a:off x="304800" y="1295400"/>
            <a:ext cx="8610600" cy="449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Advantages of Full Duplex mode:</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No delays in communication as both can send and receive data simultaneously.</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600">
                <a:solidFill>
                  <a:schemeClr val="dk1"/>
                </a:solidFill>
                <a:latin typeface="Calibri"/>
                <a:ea typeface="Calibri"/>
                <a:cs typeface="Calibri"/>
                <a:sym typeface="Calibri"/>
              </a:rPr>
              <a:t>Disadvantages of Full Duplex mode:</a:t>
            </a:r>
            <a:br>
              <a:rPr lang="en-US" sz="3600">
                <a:solidFill>
                  <a:schemeClr val="dk1"/>
                </a:solidFill>
                <a:latin typeface="Calibri"/>
                <a:ea typeface="Calibri"/>
                <a:cs typeface="Calibri"/>
                <a:sym typeface="Calibri"/>
              </a:rPr>
            </a:br>
            <a:r>
              <a:rPr lang="en-US" sz="3600">
                <a:solidFill>
                  <a:schemeClr val="dk1"/>
                </a:solidFill>
                <a:latin typeface="Calibri"/>
                <a:ea typeface="Calibri"/>
                <a:cs typeface="Calibri"/>
                <a:sym typeface="Calibri"/>
              </a:rPr>
              <a:t>No proper bandwidth utilization as the same line is used for sending and receiving data at the same time.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2"/>
          <p:cNvSpPr txBox="1"/>
          <p:nvPr>
            <p:ph type="ctrTitle"/>
          </p:nvPr>
        </p:nvSpPr>
        <p:spPr>
          <a:xfrm>
            <a:off x="685800" y="1295400"/>
            <a:ext cx="7772400" cy="23050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solidFill>
                  <a:srgbClr val="FF0000"/>
                </a:solidFill>
              </a:rPr>
              <a:t>Network Topology- Types</a:t>
            </a:r>
            <a:endParaRPr/>
          </a:p>
        </p:txBody>
      </p:sp>
      <p:pic>
        <p:nvPicPr>
          <p:cNvPr id="628" name="Google Shape;628;p82"/>
          <p:cNvPicPr preferRelativeResize="0"/>
          <p:nvPr/>
        </p:nvPicPr>
        <p:blipFill rotWithShape="1">
          <a:blip r:embed="rId3">
            <a:alphaModFix/>
          </a:blip>
          <a:srcRect b="0" l="0" r="0" t="0"/>
          <a:stretch/>
        </p:blipFill>
        <p:spPr>
          <a:xfrm>
            <a:off x="6934200" y="22485"/>
            <a:ext cx="2064895" cy="10521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Network Topology- Types</a:t>
            </a:r>
            <a:endParaRPr/>
          </a:p>
        </p:txBody>
      </p:sp>
      <p:sp>
        <p:nvSpPr>
          <p:cNvPr id="634" name="Google Shape;634;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Topology: physical or logical arrangement of devices</a:t>
            </a:r>
            <a:endParaRPr/>
          </a:p>
          <a:p>
            <a:pPr indent="-285750" lvl="1" marL="742950" rtl="0" algn="l">
              <a:spcBef>
                <a:spcPts val="560"/>
              </a:spcBef>
              <a:spcAft>
                <a:spcPts val="0"/>
              </a:spcAft>
              <a:buClr>
                <a:schemeClr val="dk1"/>
              </a:buClr>
              <a:buSzPts val="2800"/>
              <a:buChar char="–"/>
            </a:pPr>
            <a:r>
              <a:rPr lang="en-US"/>
              <a:t>Point-to-point</a:t>
            </a:r>
            <a:endParaRPr/>
          </a:p>
          <a:p>
            <a:pPr indent="-285750" lvl="1" marL="742950" rtl="0" algn="l">
              <a:spcBef>
                <a:spcPts val="560"/>
              </a:spcBef>
              <a:spcAft>
                <a:spcPts val="0"/>
              </a:spcAft>
              <a:buClr>
                <a:schemeClr val="dk1"/>
              </a:buClr>
              <a:buSzPts val="2800"/>
              <a:buChar char="–"/>
            </a:pPr>
            <a:r>
              <a:rPr lang="en-US"/>
              <a:t>Mesh</a:t>
            </a:r>
            <a:endParaRPr/>
          </a:p>
          <a:p>
            <a:pPr indent="-285750" lvl="1" marL="742950" rtl="0" algn="l">
              <a:spcBef>
                <a:spcPts val="560"/>
              </a:spcBef>
              <a:spcAft>
                <a:spcPts val="0"/>
              </a:spcAft>
              <a:buClr>
                <a:schemeClr val="dk1"/>
              </a:buClr>
              <a:buSzPts val="2800"/>
              <a:buChar char="–"/>
            </a:pPr>
            <a:r>
              <a:rPr lang="en-US"/>
              <a:t>Star</a:t>
            </a:r>
            <a:endParaRPr/>
          </a:p>
          <a:p>
            <a:pPr indent="-285750" lvl="1" marL="742950" rtl="0" algn="l">
              <a:spcBef>
                <a:spcPts val="560"/>
              </a:spcBef>
              <a:spcAft>
                <a:spcPts val="0"/>
              </a:spcAft>
              <a:buClr>
                <a:schemeClr val="dk1"/>
              </a:buClr>
              <a:buSzPts val="2800"/>
              <a:buChar char="–"/>
            </a:pPr>
            <a:r>
              <a:rPr lang="en-US"/>
              <a:t>Bus</a:t>
            </a:r>
            <a:endParaRPr/>
          </a:p>
          <a:p>
            <a:pPr indent="-285750" lvl="1" marL="742950" rtl="0" algn="l">
              <a:spcBef>
                <a:spcPts val="560"/>
              </a:spcBef>
              <a:spcAft>
                <a:spcPts val="0"/>
              </a:spcAft>
              <a:buClr>
                <a:schemeClr val="dk1"/>
              </a:buClr>
              <a:buSzPts val="2800"/>
              <a:buChar char="–"/>
            </a:pPr>
            <a:r>
              <a:rPr lang="en-US"/>
              <a:t>Ring</a:t>
            </a:r>
            <a:endParaRPr/>
          </a:p>
          <a:p>
            <a:pPr indent="-285750" lvl="1" marL="742950" rtl="0" algn="l">
              <a:spcBef>
                <a:spcPts val="560"/>
              </a:spcBef>
              <a:spcAft>
                <a:spcPts val="0"/>
              </a:spcAft>
              <a:buClr>
                <a:schemeClr val="dk1"/>
              </a:buClr>
              <a:buSzPts val="2800"/>
              <a:buChar char="–"/>
            </a:pPr>
            <a:r>
              <a:rPr lang="en-US"/>
              <a:t>Hybrid</a:t>
            </a:r>
            <a:endParaRPr/>
          </a:p>
        </p:txBody>
      </p:sp>
      <p:pic>
        <p:nvPicPr>
          <p:cNvPr descr="download.png" id="635" name="Google Shape;635;p83"/>
          <p:cNvPicPr preferRelativeResize="0"/>
          <p:nvPr/>
        </p:nvPicPr>
        <p:blipFill rotWithShape="1">
          <a:blip r:embed="rId3">
            <a:alphaModFix/>
          </a:blip>
          <a:srcRect b="0" l="0" r="0" t="0"/>
          <a:stretch/>
        </p:blipFill>
        <p:spPr>
          <a:xfrm>
            <a:off x="7269163" y="0"/>
            <a:ext cx="1874837" cy="685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4"/>
          <p:cNvSpPr txBox="1"/>
          <p:nvPr>
            <p:ph type="title"/>
          </p:nvPr>
        </p:nvSpPr>
        <p:spPr>
          <a:xfrm>
            <a:off x="457200" y="8382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Point-to-Point Connection</a:t>
            </a:r>
            <a:endParaRPr/>
          </a:p>
        </p:txBody>
      </p:sp>
      <p:sp>
        <p:nvSpPr>
          <p:cNvPr id="641" name="Google Shape;641;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642" name="Google Shape;642;p84"/>
          <p:cNvSpPr/>
          <p:nvPr/>
        </p:nvSpPr>
        <p:spPr>
          <a:xfrm>
            <a:off x="2209800" y="4591050"/>
            <a:ext cx="4343400" cy="76200"/>
          </a:xfrm>
          <a:prstGeom prst="rect">
            <a:avLst/>
          </a:prstGeom>
          <a:gradFill>
            <a:gsLst>
              <a:gs pos="0">
                <a:srgbClr val="5A005A"/>
              </a:gs>
              <a:gs pos="50000">
                <a:schemeClr val="folHlink"/>
              </a:gs>
              <a:gs pos="100000">
                <a:srgbClr val="5A005A"/>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84"/>
          <p:cNvSpPr/>
          <p:nvPr/>
        </p:nvSpPr>
        <p:spPr>
          <a:xfrm>
            <a:off x="1790700" y="4294188"/>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84"/>
          <p:cNvSpPr/>
          <p:nvPr/>
        </p:nvSpPr>
        <p:spPr>
          <a:xfrm>
            <a:off x="6070600" y="4294188"/>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645" name="Google Shape;645;p84"/>
          <p:cNvPicPr preferRelativeResize="0"/>
          <p:nvPr/>
        </p:nvPicPr>
        <p:blipFill rotWithShape="1">
          <a:blip r:embed="rId3">
            <a:alphaModFix/>
          </a:blip>
          <a:srcRect b="0" l="0" r="0" t="0"/>
          <a:stretch/>
        </p:blipFill>
        <p:spPr>
          <a:xfrm>
            <a:off x="7061200" y="0"/>
            <a:ext cx="2082800" cy="762000"/>
          </a:xfrm>
          <a:prstGeom prst="rect">
            <a:avLst/>
          </a:prstGeom>
          <a:noFill/>
          <a:ln>
            <a:noFill/>
          </a:ln>
        </p:spPr>
      </p:pic>
      <p:sp>
        <p:nvSpPr>
          <p:cNvPr id="646" name="Google Shape;646;p84"/>
          <p:cNvSpPr/>
          <p:nvPr/>
        </p:nvSpPr>
        <p:spPr>
          <a:xfrm>
            <a:off x="2347913" y="3244850"/>
            <a:ext cx="4448175"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folHlink"/>
                </a:solidFill>
                <a:latin typeface="Times New Roman"/>
                <a:ea typeface="Times New Roman"/>
                <a:cs typeface="Times New Roman"/>
                <a:sym typeface="Times New Roman"/>
              </a:rPr>
              <a:t>Point to Point - single transmitter and receiver</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solidFill>
                  <a:srgbClr val="FF0000"/>
                </a:solidFill>
              </a:rPr>
              <a:t>Evolution of Computer Networks</a:t>
            </a:r>
            <a:endParaRPr/>
          </a:p>
        </p:txBody>
      </p:sp>
      <p:pic>
        <p:nvPicPr>
          <p:cNvPr descr="download.png" id="257" name="Google Shape;257;p31"/>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258" name="Google Shape;258;p31"/>
          <p:cNvSpPr txBox="1"/>
          <p:nvPr/>
        </p:nvSpPr>
        <p:spPr>
          <a:xfrm>
            <a:off x="304800" y="1295400"/>
            <a:ext cx="8458200" cy="31242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Computer Networks</a:t>
            </a:r>
            <a:r>
              <a:rPr lang="en-US" sz="3200">
                <a:solidFill>
                  <a:schemeClr val="dk1"/>
                </a:solidFill>
                <a:latin typeface="Calibri"/>
                <a:ea typeface="Calibri"/>
                <a:cs typeface="Calibri"/>
                <a:sym typeface="Calibri"/>
              </a:rPr>
              <a:t>?</a:t>
            </a:r>
            <a:endParaRPr/>
          </a:p>
          <a:p>
            <a:pPr indent="-203200" lvl="1" marL="457200" marR="0" rtl="0" algn="just">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A group of interconnected computers</a:t>
            </a:r>
            <a:endParaRPr/>
          </a:p>
          <a:p>
            <a:pPr indent="-203200" lvl="1" marL="457200" marR="0" rtl="0" algn="just">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The evolution of two important scientific and technical branches of modern civilization</a:t>
            </a:r>
            <a:endParaRPr/>
          </a:p>
          <a:p>
            <a:pPr indent="-203200" lvl="1" marL="457200" marR="0" rtl="0" algn="just">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Computing and </a:t>
            </a:r>
            <a:endParaRPr/>
          </a:p>
          <a:p>
            <a:pPr indent="-203200" lvl="1" marL="457200" marR="0" rtl="0" algn="just">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Telecommunications technologies</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b="1" sz="2000">
              <a:solidFill>
                <a:srgbClr val="0033CC"/>
              </a:solidFill>
              <a:latin typeface="Times New Roman"/>
              <a:ea typeface="Times New Roman"/>
              <a:cs typeface="Times New Roman"/>
              <a:sym typeface="Times New Roman"/>
            </a:endParaRPr>
          </a:p>
          <a:p>
            <a:pPr indent="-215900" lvl="6" marL="257175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id="259" name="Google Shape;259;p31"/>
          <p:cNvPicPr preferRelativeResize="0"/>
          <p:nvPr/>
        </p:nvPicPr>
        <p:blipFill rotWithShape="1">
          <a:blip r:embed="rId4">
            <a:alphaModFix/>
          </a:blip>
          <a:srcRect b="0" l="0" r="0" t="0"/>
          <a:stretch/>
        </p:blipFill>
        <p:spPr>
          <a:xfrm>
            <a:off x="685800" y="4419600"/>
            <a:ext cx="7848600" cy="228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grpSp>
        <p:nvGrpSpPr>
          <p:cNvPr id="652" name="Google Shape;652;p85"/>
          <p:cNvGrpSpPr/>
          <p:nvPr/>
        </p:nvGrpSpPr>
        <p:grpSpPr>
          <a:xfrm>
            <a:off x="2819400" y="2286000"/>
            <a:ext cx="3657600" cy="2743200"/>
            <a:chOff x="1584" y="1440"/>
            <a:chExt cx="2304" cy="1728"/>
          </a:xfrm>
        </p:grpSpPr>
        <p:cxnSp>
          <p:nvCxnSpPr>
            <p:cNvPr id="653" name="Google Shape;653;p85"/>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654" name="Google Shape;654;p85"/>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655" name="Google Shape;655;p85"/>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656" name="Google Shape;656;p85"/>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657" name="Google Shape;657;p85"/>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658" name="Google Shape;658;p85"/>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659" name="Google Shape;659;p85"/>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660" name="Google Shape;660;p85"/>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661" name="Google Shape;661;p85"/>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662" name="Google Shape;662;p85"/>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663" name="Google Shape;663;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lang="en-US"/>
            </a:br>
            <a:r>
              <a:rPr lang="en-US"/>
              <a:t>Fully Connected Mesh Topology</a:t>
            </a:r>
            <a:endParaRPr/>
          </a:p>
        </p:txBody>
      </p:sp>
      <p:sp>
        <p:nvSpPr>
          <p:cNvPr id="664" name="Google Shape;664;p85"/>
          <p:cNvSpPr/>
          <p:nvPr/>
        </p:nvSpPr>
        <p:spPr>
          <a:xfrm>
            <a:off x="22860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85"/>
          <p:cNvSpPr/>
          <p:nvPr/>
        </p:nvSpPr>
        <p:spPr>
          <a:xfrm>
            <a:off x="31242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85"/>
          <p:cNvSpPr/>
          <p:nvPr/>
        </p:nvSpPr>
        <p:spPr>
          <a:xfrm>
            <a:off x="41148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85"/>
          <p:cNvSpPr/>
          <p:nvPr/>
        </p:nvSpPr>
        <p:spPr>
          <a:xfrm>
            <a:off x="51816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85"/>
          <p:cNvSpPr/>
          <p:nvPr/>
        </p:nvSpPr>
        <p:spPr>
          <a:xfrm>
            <a:off x="59436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85"/>
          <p:cNvSpPr txBox="1"/>
          <p:nvPr/>
        </p:nvSpPr>
        <p:spPr>
          <a:xfrm>
            <a:off x="2574925" y="36576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670" name="Google Shape;670;p85"/>
          <p:cNvSpPr txBox="1"/>
          <p:nvPr/>
        </p:nvSpPr>
        <p:spPr>
          <a:xfrm>
            <a:off x="5486400" y="5257800"/>
            <a:ext cx="31908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671" name="Google Shape;671;p85"/>
          <p:cNvSpPr txBox="1"/>
          <p:nvPr/>
        </p:nvSpPr>
        <p:spPr>
          <a:xfrm>
            <a:off x="3429000" y="5257800"/>
            <a:ext cx="31908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672" name="Google Shape;672;p85"/>
          <p:cNvSpPr txBox="1"/>
          <p:nvPr/>
        </p:nvSpPr>
        <p:spPr>
          <a:xfrm>
            <a:off x="6324600" y="36576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673" name="Google Shape;673;p85"/>
          <p:cNvSpPr txBox="1"/>
          <p:nvPr/>
        </p:nvSpPr>
        <p:spPr>
          <a:xfrm>
            <a:off x="4937125" y="1905000"/>
            <a:ext cx="31273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E</a:t>
            </a:r>
            <a:endParaRPr/>
          </a:p>
        </p:txBody>
      </p:sp>
      <p:sp>
        <p:nvSpPr>
          <p:cNvPr id="674" name="Google Shape;674;p85"/>
          <p:cNvSpPr/>
          <p:nvPr/>
        </p:nvSpPr>
        <p:spPr>
          <a:xfrm rot="1846120">
            <a:off x="3048000" y="3352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85"/>
          <p:cNvSpPr/>
          <p:nvPr/>
        </p:nvSpPr>
        <p:spPr>
          <a:xfrm rot="-1928147">
            <a:off x="5867400" y="3352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85"/>
          <p:cNvSpPr/>
          <p:nvPr/>
        </p:nvSpPr>
        <p:spPr>
          <a:xfrm rot="3908353">
            <a:off x="5524500" y="46101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677" name="Google Shape;677;p85"/>
          <p:cNvPicPr preferRelativeResize="0"/>
          <p:nvPr/>
        </p:nvPicPr>
        <p:blipFill rotWithShape="1">
          <a:blip r:embed="rId3">
            <a:alphaModFix/>
          </a:blip>
          <a:srcRect b="0" l="0" r="0" t="0"/>
          <a:stretch/>
        </p:blipFill>
        <p:spPr>
          <a:xfrm>
            <a:off x="7061200" y="0"/>
            <a:ext cx="2082800"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7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grpSp>
        <p:nvGrpSpPr>
          <p:cNvPr id="683" name="Google Shape;683;p86"/>
          <p:cNvGrpSpPr/>
          <p:nvPr/>
        </p:nvGrpSpPr>
        <p:grpSpPr>
          <a:xfrm>
            <a:off x="2895600" y="1828800"/>
            <a:ext cx="3657600" cy="3200400"/>
            <a:chOff x="1632" y="1152"/>
            <a:chExt cx="2304" cy="2016"/>
          </a:xfrm>
        </p:grpSpPr>
        <p:cxnSp>
          <p:nvCxnSpPr>
            <p:cNvPr id="684" name="Google Shape;684;p86"/>
            <p:cNvCxnSpPr/>
            <p:nvPr/>
          </p:nvCxnSpPr>
          <p:spPr>
            <a:xfrm flipH="1" rot="10800000">
              <a:off x="2688" y="1152"/>
              <a:ext cx="1200" cy="288"/>
            </a:xfrm>
            <a:prstGeom prst="straightConnector1">
              <a:avLst/>
            </a:prstGeom>
            <a:noFill/>
            <a:ln cap="flat" cmpd="sng" w="38100">
              <a:solidFill>
                <a:schemeClr val="dk1"/>
              </a:solidFill>
              <a:prstDash val="solid"/>
              <a:round/>
              <a:headEnd len="med" w="med" type="none"/>
              <a:tailEnd len="med" w="med" type="none"/>
            </a:ln>
          </p:spPr>
        </p:cxnSp>
        <p:cxnSp>
          <p:nvCxnSpPr>
            <p:cNvPr id="685" name="Google Shape;685;p86"/>
            <p:cNvCxnSpPr/>
            <p:nvPr/>
          </p:nvCxnSpPr>
          <p:spPr>
            <a:xfrm flipH="1" rot="10800000">
              <a:off x="3408" y="1152"/>
              <a:ext cx="480" cy="2016"/>
            </a:xfrm>
            <a:prstGeom prst="straightConnector1">
              <a:avLst/>
            </a:prstGeom>
            <a:noFill/>
            <a:ln cap="flat" cmpd="sng" w="38100">
              <a:solidFill>
                <a:schemeClr val="dk1"/>
              </a:solidFill>
              <a:prstDash val="solid"/>
              <a:round/>
              <a:headEnd len="med" w="med" type="none"/>
              <a:tailEnd len="med" w="med" type="none"/>
            </a:ln>
          </p:spPr>
        </p:cxnSp>
        <p:cxnSp>
          <p:nvCxnSpPr>
            <p:cNvPr id="686" name="Google Shape;686;p86"/>
            <p:cNvCxnSpPr/>
            <p:nvPr/>
          </p:nvCxnSpPr>
          <p:spPr>
            <a:xfrm rot="10800000">
              <a:off x="3888" y="1152"/>
              <a:ext cx="0" cy="1008"/>
            </a:xfrm>
            <a:prstGeom prst="straightConnector1">
              <a:avLst/>
            </a:prstGeom>
            <a:noFill/>
            <a:ln cap="flat" cmpd="sng" w="38100">
              <a:solidFill>
                <a:schemeClr val="dk1"/>
              </a:solidFill>
              <a:prstDash val="solid"/>
              <a:round/>
              <a:headEnd len="med" w="med" type="none"/>
              <a:tailEnd len="med" w="med" type="none"/>
            </a:ln>
          </p:spPr>
        </p:cxnSp>
        <p:cxnSp>
          <p:nvCxnSpPr>
            <p:cNvPr id="687" name="Google Shape;687;p86"/>
            <p:cNvCxnSpPr/>
            <p:nvPr/>
          </p:nvCxnSpPr>
          <p:spPr>
            <a:xfrm flipH="1">
              <a:off x="1632" y="1152"/>
              <a:ext cx="2304" cy="960"/>
            </a:xfrm>
            <a:prstGeom prst="straightConnector1">
              <a:avLst/>
            </a:prstGeom>
            <a:noFill/>
            <a:ln cap="flat" cmpd="sng" w="38100">
              <a:solidFill>
                <a:schemeClr val="dk1"/>
              </a:solidFill>
              <a:prstDash val="solid"/>
              <a:round/>
              <a:headEnd len="med" w="med" type="none"/>
              <a:tailEnd len="med" w="med" type="none"/>
            </a:ln>
          </p:spPr>
        </p:cxnSp>
        <p:cxnSp>
          <p:nvCxnSpPr>
            <p:cNvPr id="688" name="Google Shape;688;p86"/>
            <p:cNvCxnSpPr/>
            <p:nvPr/>
          </p:nvCxnSpPr>
          <p:spPr>
            <a:xfrm flipH="1" rot="10800000">
              <a:off x="2112" y="1152"/>
              <a:ext cx="1776" cy="2016"/>
            </a:xfrm>
            <a:prstGeom prst="straightConnector1">
              <a:avLst/>
            </a:prstGeom>
            <a:noFill/>
            <a:ln cap="flat" cmpd="sng" w="38100">
              <a:solidFill>
                <a:schemeClr val="dk1"/>
              </a:solidFill>
              <a:prstDash val="solid"/>
              <a:round/>
              <a:headEnd len="med" w="med" type="none"/>
              <a:tailEnd len="med" w="med" type="none"/>
            </a:ln>
          </p:spPr>
        </p:cxnSp>
      </p:grpSp>
      <p:grpSp>
        <p:nvGrpSpPr>
          <p:cNvPr id="689" name="Google Shape;689;p86"/>
          <p:cNvGrpSpPr/>
          <p:nvPr/>
        </p:nvGrpSpPr>
        <p:grpSpPr>
          <a:xfrm>
            <a:off x="2819400" y="2286000"/>
            <a:ext cx="3657600" cy="2743200"/>
            <a:chOff x="1584" y="1440"/>
            <a:chExt cx="2304" cy="1728"/>
          </a:xfrm>
        </p:grpSpPr>
        <p:cxnSp>
          <p:nvCxnSpPr>
            <p:cNvPr id="690" name="Google Shape;690;p86"/>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691" name="Google Shape;691;p86"/>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692" name="Google Shape;692;p86"/>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693" name="Google Shape;693;p86"/>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694" name="Google Shape;694;p86"/>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695" name="Google Shape;695;p86"/>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696" name="Google Shape;696;p86"/>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697" name="Google Shape;697;p86"/>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698" name="Google Shape;698;p86"/>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699" name="Google Shape;699;p86"/>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700" name="Google Shape;700;p86"/>
          <p:cNvSpPr txBox="1"/>
          <p:nvPr>
            <p:ph type="title"/>
          </p:nvPr>
        </p:nvSpPr>
        <p:spPr>
          <a:xfrm>
            <a:off x="609600" y="533400"/>
            <a:ext cx="8229600" cy="990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Fully Connected Mesh Topology</a:t>
            </a:r>
            <a:endParaRPr/>
          </a:p>
        </p:txBody>
      </p:sp>
      <p:sp>
        <p:nvSpPr>
          <p:cNvPr id="701" name="Google Shape;701;p86"/>
          <p:cNvSpPr/>
          <p:nvPr/>
        </p:nvSpPr>
        <p:spPr>
          <a:xfrm>
            <a:off x="22860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86"/>
          <p:cNvSpPr/>
          <p:nvPr/>
        </p:nvSpPr>
        <p:spPr>
          <a:xfrm>
            <a:off x="31242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86"/>
          <p:cNvSpPr/>
          <p:nvPr/>
        </p:nvSpPr>
        <p:spPr>
          <a:xfrm>
            <a:off x="41148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86"/>
          <p:cNvSpPr/>
          <p:nvPr/>
        </p:nvSpPr>
        <p:spPr>
          <a:xfrm>
            <a:off x="51816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86"/>
          <p:cNvSpPr/>
          <p:nvPr/>
        </p:nvSpPr>
        <p:spPr>
          <a:xfrm>
            <a:off x="59436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86"/>
          <p:cNvSpPr/>
          <p:nvPr/>
        </p:nvSpPr>
        <p:spPr>
          <a:xfrm>
            <a:off x="6019800" y="1371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ownload.png" id="707" name="Google Shape;707;p86"/>
          <p:cNvPicPr preferRelativeResize="0"/>
          <p:nvPr/>
        </p:nvPicPr>
        <p:blipFill rotWithShape="1">
          <a:blip r:embed="rId3">
            <a:alphaModFix/>
          </a:blip>
          <a:srcRect b="0" l="0" r="0" t="0"/>
          <a:stretch/>
        </p:blipFill>
        <p:spPr>
          <a:xfrm>
            <a:off x="7061200" y="0"/>
            <a:ext cx="2082800" cy="7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txBox="1"/>
          <p:nvPr>
            <p:ph type="title"/>
          </p:nvPr>
        </p:nvSpPr>
        <p:spPr>
          <a:xfrm>
            <a:off x="533400" y="609600"/>
            <a:ext cx="8153400"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Fully Connected Mesh Network</a:t>
            </a:r>
            <a:endParaRPr/>
          </a:p>
        </p:txBody>
      </p:sp>
      <p:sp>
        <p:nvSpPr>
          <p:cNvPr id="713" name="Google Shape;713;p87"/>
          <p:cNvSpPr txBox="1"/>
          <p:nvPr>
            <p:ph idx="1" type="body"/>
          </p:nvPr>
        </p:nvSpPr>
        <p:spPr>
          <a:xfrm>
            <a:off x="457200" y="1447800"/>
            <a:ext cx="8229600" cy="4572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alibri"/>
              <a:buNone/>
            </a:pPr>
            <a:r>
              <a:rPr lang="en-US" sz="2800">
                <a:latin typeface="Calibri"/>
                <a:ea typeface="Calibri"/>
                <a:cs typeface="Calibri"/>
                <a:sym typeface="Calibri"/>
              </a:rPr>
              <a:t>If there is n nodes, then n(n-1) physical links are needed for fully connected mesh topology</a:t>
            </a:r>
            <a:endParaRPr/>
          </a:p>
          <a:p>
            <a:pPr indent="0" lvl="0" marL="0" rtl="0" algn="l">
              <a:spcBef>
                <a:spcPts val="0"/>
              </a:spcBef>
              <a:spcAft>
                <a:spcPts val="0"/>
              </a:spcAft>
              <a:buClr>
                <a:schemeClr val="dk1"/>
              </a:buClr>
              <a:buSzPts val="2800"/>
              <a:buFont typeface="Arial"/>
              <a:buNone/>
            </a:pPr>
            <a:r>
              <a:t/>
            </a:r>
            <a:endParaRPr sz="2800">
              <a:latin typeface="Calibri"/>
              <a:ea typeface="Calibri"/>
              <a:cs typeface="Calibri"/>
              <a:sym typeface="Calibri"/>
            </a:endParaRPr>
          </a:p>
          <a:p>
            <a:pPr indent="0" lvl="0" marL="0" rtl="0" algn="l">
              <a:spcBef>
                <a:spcPts val="0"/>
              </a:spcBef>
              <a:spcAft>
                <a:spcPts val="0"/>
              </a:spcAft>
              <a:buClr>
                <a:schemeClr val="dk1"/>
              </a:buClr>
              <a:buSzPts val="2800"/>
              <a:buFont typeface="Calibri"/>
              <a:buNone/>
            </a:pPr>
            <a:r>
              <a:rPr lang="en-US" sz="2800">
                <a:latin typeface="Calibri"/>
                <a:ea typeface="Calibri"/>
                <a:cs typeface="Calibri"/>
                <a:sym typeface="Calibri"/>
              </a:rPr>
              <a:t>If a link communicates both direction (duplex mode), then n(n-1)/2 physical links are needed for fully connected mesh topology</a:t>
            </a:r>
            <a:endParaRPr/>
          </a:p>
          <a:p>
            <a:pPr indent="0" lvl="0" marL="0" rtl="0" algn="l">
              <a:spcBef>
                <a:spcPts val="0"/>
              </a:spcBef>
              <a:spcAft>
                <a:spcPts val="0"/>
              </a:spcAft>
              <a:buClr>
                <a:schemeClr val="dk1"/>
              </a:buClr>
              <a:buSzPts val="2800"/>
              <a:buFont typeface="Arial"/>
              <a:buNone/>
            </a:pPr>
            <a:r>
              <a:t/>
            </a:r>
            <a:endParaRPr sz="2800">
              <a:latin typeface="Calibri"/>
              <a:ea typeface="Calibri"/>
              <a:cs typeface="Calibri"/>
              <a:sym typeface="Calibri"/>
            </a:endParaRPr>
          </a:p>
          <a:p>
            <a:pPr indent="0" lvl="0" marL="0" rtl="0" algn="l">
              <a:spcBef>
                <a:spcPts val="0"/>
              </a:spcBef>
              <a:spcAft>
                <a:spcPts val="0"/>
              </a:spcAft>
              <a:buClr>
                <a:schemeClr val="dk1"/>
              </a:buClr>
              <a:buSzPts val="2800"/>
              <a:buFont typeface="Calibri"/>
              <a:buNone/>
            </a:pPr>
            <a:r>
              <a:rPr lang="en-US" sz="2800">
                <a:latin typeface="Calibri"/>
                <a:ea typeface="Calibri"/>
                <a:cs typeface="Calibri"/>
                <a:sym typeface="Calibri"/>
              </a:rPr>
              <a:t>A node needs (n-1) ports to connect with other nodes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grpSp>
        <p:nvGrpSpPr>
          <p:cNvPr id="719" name="Google Shape;719;p88"/>
          <p:cNvGrpSpPr/>
          <p:nvPr/>
        </p:nvGrpSpPr>
        <p:grpSpPr>
          <a:xfrm>
            <a:off x="1219200" y="2286000"/>
            <a:ext cx="3657600" cy="2743200"/>
            <a:chOff x="1584" y="1440"/>
            <a:chExt cx="2304" cy="1728"/>
          </a:xfrm>
        </p:grpSpPr>
        <p:cxnSp>
          <p:nvCxnSpPr>
            <p:cNvPr id="720" name="Google Shape;720;p88"/>
            <p:cNvCxnSpPr/>
            <p:nvPr/>
          </p:nvCxnSpPr>
          <p:spPr>
            <a:xfrm flipH="1" rot="10800000">
              <a:off x="1584" y="1440"/>
              <a:ext cx="1104" cy="720"/>
            </a:xfrm>
            <a:prstGeom prst="straightConnector1">
              <a:avLst/>
            </a:prstGeom>
            <a:noFill/>
            <a:ln cap="flat" cmpd="sng" w="38100">
              <a:solidFill>
                <a:schemeClr val="dk1"/>
              </a:solidFill>
              <a:prstDash val="solid"/>
              <a:round/>
              <a:headEnd len="med" w="med" type="none"/>
              <a:tailEnd len="med" w="med" type="none"/>
            </a:ln>
          </p:spPr>
        </p:cxnSp>
        <p:cxnSp>
          <p:nvCxnSpPr>
            <p:cNvPr id="721" name="Google Shape;721;p88"/>
            <p:cNvCxnSpPr/>
            <p:nvPr/>
          </p:nvCxnSpPr>
          <p:spPr>
            <a:xfrm rot="10800000">
              <a:off x="2736" y="1440"/>
              <a:ext cx="1152" cy="720"/>
            </a:xfrm>
            <a:prstGeom prst="straightConnector1">
              <a:avLst/>
            </a:prstGeom>
            <a:noFill/>
            <a:ln cap="flat" cmpd="sng" w="38100">
              <a:solidFill>
                <a:schemeClr val="dk1"/>
              </a:solidFill>
              <a:prstDash val="solid"/>
              <a:round/>
              <a:headEnd len="med" w="med" type="none"/>
              <a:tailEnd len="med" w="med" type="none"/>
            </a:ln>
          </p:spPr>
        </p:cxnSp>
        <p:cxnSp>
          <p:nvCxnSpPr>
            <p:cNvPr id="722" name="Google Shape;722;p88"/>
            <p:cNvCxnSpPr/>
            <p:nvPr/>
          </p:nvCxnSpPr>
          <p:spPr>
            <a:xfrm flipH="1" rot="10800000">
              <a:off x="3408"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723" name="Google Shape;723;p88"/>
            <p:cNvCxnSpPr/>
            <p:nvPr/>
          </p:nvCxnSpPr>
          <p:spPr>
            <a:xfrm>
              <a:off x="2064" y="3168"/>
              <a:ext cx="1344" cy="0"/>
            </a:xfrm>
            <a:prstGeom prst="straightConnector1">
              <a:avLst/>
            </a:prstGeom>
            <a:noFill/>
            <a:ln cap="flat" cmpd="sng" w="38100">
              <a:solidFill>
                <a:schemeClr val="dk1"/>
              </a:solidFill>
              <a:prstDash val="solid"/>
              <a:round/>
              <a:headEnd len="med" w="med" type="none"/>
              <a:tailEnd len="med" w="med" type="none"/>
            </a:ln>
          </p:spPr>
        </p:cxnSp>
        <p:cxnSp>
          <p:nvCxnSpPr>
            <p:cNvPr id="724" name="Google Shape;724;p88"/>
            <p:cNvCxnSpPr/>
            <p:nvPr/>
          </p:nvCxnSpPr>
          <p:spPr>
            <a:xfrm>
              <a:off x="1584" y="2160"/>
              <a:ext cx="480" cy="1008"/>
            </a:xfrm>
            <a:prstGeom prst="straightConnector1">
              <a:avLst/>
            </a:prstGeom>
            <a:noFill/>
            <a:ln cap="flat" cmpd="sng" w="38100">
              <a:solidFill>
                <a:schemeClr val="dk1"/>
              </a:solidFill>
              <a:prstDash val="solid"/>
              <a:round/>
              <a:headEnd len="med" w="med" type="none"/>
              <a:tailEnd len="med" w="med" type="none"/>
            </a:ln>
          </p:spPr>
        </p:cxnSp>
        <p:cxnSp>
          <p:nvCxnSpPr>
            <p:cNvPr id="725" name="Google Shape;725;p88"/>
            <p:cNvCxnSpPr/>
            <p:nvPr/>
          </p:nvCxnSpPr>
          <p:spPr>
            <a:xfrm rot="10800000">
              <a:off x="1584" y="2160"/>
              <a:ext cx="2304" cy="0"/>
            </a:xfrm>
            <a:prstGeom prst="straightConnector1">
              <a:avLst/>
            </a:prstGeom>
            <a:noFill/>
            <a:ln cap="flat" cmpd="sng" w="38100">
              <a:solidFill>
                <a:schemeClr val="dk1"/>
              </a:solidFill>
              <a:prstDash val="solid"/>
              <a:round/>
              <a:headEnd len="med" w="med" type="none"/>
              <a:tailEnd len="med" w="med" type="none"/>
            </a:ln>
          </p:spPr>
        </p:cxnSp>
        <p:cxnSp>
          <p:nvCxnSpPr>
            <p:cNvPr id="726" name="Google Shape;726;p88"/>
            <p:cNvCxnSpPr/>
            <p:nvPr/>
          </p:nvCxnSpPr>
          <p:spPr>
            <a:xfrm flipH="1">
              <a:off x="2064"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727" name="Google Shape;727;p88"/>
            <p:cNvCxnSpPr/>
            <p:nvPr/>
          </p:nvCxnSpPr>
          <p:spPr>
            <a:xfrm rot="10800000">
              <a:off x="1632" y="2160"/>
              <a:ext cx="1776" cy="1008"/>
            </a:xfrm>
            <a:prstGeom prst="straightConnector1">
              <a:avLst/>
            </a:prstGeom>
            <a:noFill/>
            <a:ln cap="flat" cmpd="sng" w="38100">
              <a:solidFill>
                <a:schemeClr val="dk1"/>
              </a:solidFill>
              <a:prstDash val="solid"/>
              <a:round/>
              <a:headEnd len="med" w="med" type="none"/>
              <a:tailEnd len="med" w="med" type="none"/>
            </a:ln>
          </p:spPr>
        </p:cxnSp>
        <p:cxnSp>
          <p:nvCxnSpPr>
            <p:cNvPr id="728" name="Google Shape;728;p88"/>
            <p:cNvCxnSpPr/>
            <p:nvPr/>
          </p:nvCxnSpPr>
          <p:spPr>
            <a:xfrm flipH="1">
              <a:off x="2064" y="1440"/>
              <a:ext cx="672" cy="1728"/>
            </a:xfrm>
            <a:prstGeom prst="straightConnector1">
              <a:avLst/>
            </a:prstGeom>
            <a:noFill/>
            <a:ln cap="flat" cmpd="sng" w="38100">
              <a:solidFill>
                <a:schemeClr val="dk1"/>
              </a:solidFill>
              <a:prstDash val="solid"/>
              <a:round/>
              <a:headEnd len="med" w="med" type="none"/>
              <a:tailEnd len="med" w="med" type="none"/>
            </a:ln>
          </p:spPr>
        </p:cxnSp>
        <p:cxnSp>
          <p:nvCxnSpPr>
            <p:cNvPr id="729" name="Google Shape;729;p88"/>
            <p:cNvCxnSpPr/>
            <p:nvPr/>
          </p:nvCxnSpPr>
          <p:spPr>
            <a:xfrm rot="10800000">
              <a:off x="2688" y="1440"/>
              <a:ext cx="720" cy="1728"/>
            </a:xfrm>
            <a:prstGeom prst="straightConnector1">
              <a:avLst/>
            </a:prstGeom>
            <a:noFill/>
            <a:ln cap="flat" cmpd="sng" w="38100">
              <a:solidFill>
                <a:schemeClr val="dk1"/>
              </a:solidFill>
              <a:prstDash val="solid"/>
              <a:round/>
              <a:headEnd len="med" w="med" type="none"/>
              <a:tailEnd len="med" w="med" type="none"/>
            </a:ln>
          </p:spPr>
        </p:cxnSp>
      </p:grpSp>
      <p:sp>
        <p:nvSpPr>
          <p:cNvPr id="730" name="Google Shape;730;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Fully Connected Mesh Topology</a:t>
            </a:r>
            <a:endParaRPr/>
          </a:p>
        </p:txBody>
      </p:sp>
      <p:sp>
        <p:nvSpPr>
          <p:cNvPr id="731" name="Google Shape;731;p88"/>
          <p:cNvSpPr txBox="1"/>
          <p:nvPr>
            <p:ph idx="2" type="body"/>
          </p:nvPr>
        </p:nvSpPr>
        <p:spPr>
          <a:xfrm>
            <a:off x="5410200" y="1371600"/>
            <a:ext cx="3276600" cy="3733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2"/>
              </a:buClr>
              <a:buSzPts val="2400"/>
              <a:buChar char="•"/>
            </a:pPr>
            <a:r>
              <a:rPr b="1" lang="en-US" sz="2400" u="sng">
                <a:solidFill>
                  <a:schemeClr val="dk2"/>
                </a:solidFill>
              </a:rPr>
              <a:t>Pros:</a:t>
            </a:r>
            <a:endParaRPr/>
          </a:p>
          <a:p>
            <a:pPr indent="-285750" lvl="1" marL="742950" rtl="0" algn="l">
              <a:spcBef>
                <a:spcPts val="400"/>
              </a:spcBef>
              <a:spcAft>
                <a:spcPts val="0"/>
              </a:spcAft>
              <a:buClr>
                <a:schemeClr val="dk2"/>
              </a:buClr>
              <a:buSzPts val="2000"/>
              <a:buChar char="–"/>
            </a:pPr>
            <a:r>
              <a:rPr lang="en-US" sz="2000">
                <a:solidFill>
                  <a:schemeClr val="dk2"/>
                </a:solidFill>
              </a:rPr>
              <a:t>Dedicated links</a:t>
            </a:r>
            <a:endParaRPr/>
          </a:p>
          <a:p>
            <a:pPr indent="-285750" lvl="1" marL="742950" rtl="0" algn="l">
              <a:spcBef>
                <a:spcPts val="400"/>
              </a:spcBef>
              <a:spcAft>
                <a:spcPts val="0"/>
              </a:spcAft>
              <a:buClr>
                <a:schemeClr val="dk2"/>
              </a:buClr>
              <a:buSzPts val="2000"/>
              <a:buChar char="–"/>
            </a:pPr>
            <a:r>
              <a:rPr lang="en-US" sz="2000">
                <a:solidFill>
                  <a:schemeClr val="dk2"/>
                </a:solidFill>
              </a:rPr>
              <a:t>Robustness</a:t>
            </a:r>
            <a:endParaRPr/>
          </a:p>
          <a:p>
            <a:pPr indent="-285750" lvl="1" marL="742950" rtl="0" algn="l">
              <a:spcBef>
                <a:spcPts val="400"/>
              </a:spcBef>
              <a:spcAft>
                <a:spcPts val="0"/>
              </a:spcAft>
              <a:buClr>
                <a:schemeClr val="dk2"/>
              </a:buClr>
              <a:buSzPts val="2000"/>
              <a:buChar char="–"/>
            </a:pPr>
            <a:r>
              <a:rPr lang="en-US" sz="2000">
                <a:solidFill>
                  <a:schemeClr val="dk2"/>
                </a:solidFill>
              </a:rPr>
              <a:t>Privacy</a:t>
            </a:r>
            <a:endParaRPr/>
          </a:p>
          <a:p>
            <a:pPr indent="-285750" lvl="1" marL="742950" rtl="0" algn="l">
              <a:spcBef>
                <a:spcPts val="400"/>
              </a:spcBef>
              <a:spcAft>
                <a:spcPts val="0"/>
              </a:spcAft>
              <a:buClr>
                <a:schemeClr val="dk2"/>
              </a:buClr>
              <a:buSzPts val="2000"/>
              <a:buChar char="–"/>
            </a:pPr>
            <a:r>
              <a:rPr lang="en-US" sz="2000">
                <a:solidFill>
                  <a:schemeClr val="dk2"/>
                </a:solidFill>
              </a:rPr>
              <a:t>Easy to identify fault</a:t>
            </a:r>
            <a:endParaRPr/>
          </a:p>
          <a:p>
            <a:pPr indent="-342900" lvl="0" marL="342900" rtl="0" algn="l">
              <a:spcBef>
                <a:spcPts val="480"/>
              </a:spcBef>
              <a:spcAft>
                <a:spcPts val="0"/>
              </a:spcAft>
              <a:buClr>
                <a:schemeClr val="dk2"/>
              </a:buClr>
              <a:buSzPts val="2400"/>
              <a:buChar char="•"/>
            </a:pPr>
            <a:r>
              <a:rPr b="1" lang="en-US" sz="2400" u="sng">
                <a:solidFill>
                  <a:schemeClr val="dk2"/>
                </a:solidFill>
              </a:rPr>
              <a:t>Cons:</a:t>
            </a:r>
            <a:endParaRPr/>
          </a:p>
          <a:p>
            <a:pPr indent="-285750" lvl="1" marL="742950" rtl="0" algn="l">
              <a:spcBef>
                <a:spcPts val="400"/>
              </a:spcBef>
              <a:spcAft>
                <a:spcPts val="0"/>
              </a:spcAft>
              <a:buClr>
                <a:schemeClr val="dk2"/>
              </a:buClr>
              <a:buSzPts val="2000"/>
              <a:buChar char="–"/>
            </a:pPr>
            <a:r>
              <a:rPr lang="en-US" sz="2000">
                <a:solidFill>
                  <a:schemeClr val="dk2"/>
                </a:solidFill>
              </a:rPr>
              <a:t>A lot of cabling</a:t>
            </a:r>
            <a:endParaRPr/>
          </a:p>
          <a:p>
            <a:pPr indent="-285750" lvl="1" marL="742950" rtl="0" algn="l">
              <a:spcBef>
                <a:spcPts val="400"/>
              </a:spcBef>
              <a:spcAft>
                <a:spcPts val="0"/>
              </a:spcAft>
              <a:buClr>
                <a:schemeClr val="dk2"/>
              </a:buClr>
              <a:buSzPts val="2000"/>
              <a:buChar char="–"/>
            </a:pPr>
            <a:r>
              <a:rPr lang="en-US" sz="2000">
                <a:solidFill>
                  <a:schemeClr val="dk2"/>
                </a:solidFill>
              </a:rPr>
              <a:t>I/O ports</a:t>
            </a:r>
            <a:endParaRPr/>
          </a:p>
          <a:p>
            <a:pPr indent="-285750" lvl="1" marL="742950" rtl="0" algn="l">
              <a:spcBef>
                <a:spcPts val="400"/>
              </a:spcBef>
              <a:spcAft>
                <a:spcPts val="0"/>
              </a:spcAft>
              <a:buClr>
                <a:schemeClr val="dk2"/>
              </a:buClr>
              <a:buSzPts val="2000"/>
              <a:buChar char="–"/>
            </a:pPr>
            <a:r>
              <a:rPr lang="en-US" sz="2000">
                <a:solidFill>
                  <a:schemeClr val="dk2"/>
                </a:solidFill>
              </a:rPr>
              <a:t>Difficult to move</a:t>
            </a:r>
            <a:endParaRPr/>
          </a:p>
        </p:txBody>
      </p:sp>
      <p:sp>
        <p:nvSpPr>
          <p:cNvPr id="732" name="Google Shape;732;p88"/>
          <p:cNvSpPr/>
          <p:nvPr/>
        </p:nvSpPr>
        <p:spPr>
          <a:xfrm>
            <a:off x="685800" y="2895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88"/>
          <p:cNvSpPr/>
          <p:nvPr/>
        </p:nvSpPr>
        <p:spPr>
          <a:xfrm>
            <a:off x="1524000" y="4495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88"/>
          <p:cNvSpPr/>
          <p:nvPr/>
        </p:nvSpPr>
        <p:spPr>
          <a:xfrm>
            <a:off x="2514600" y="1752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88"/>
          <p:cNvSpPr/>
          <p:nvPr/>
        </p:nvSpPr>
        <p:spPr>
          <a:xfrm>
            <a:off x="3581400" y="45116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88"/>
          <p:cNvSpPr/>
          <p:nvPr/>
        </p:nvSpPr>
        <p:spPr>
          <a:xfrm>
            <a:off x="4343400" y="2911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7" name="Google Shape;737;p88"/>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743" name="Google Shape;743;p89"/>
          <p:cNvSpPr txBox="1"/>
          <p:nvPr>
            <p:ph type="title"/>
          </p:nvPr>
        </p:nvSpPr>
        <p:spPr>
          <a:xfrm>
            <a:off x="457200" y="1141413"/>
            <a:ext cx="8229600" cy="10636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Star Topology</a:t>
            </a:r>
            <a:endParaRPr/>
          </a:p>
        </p:txBody>
      </p:sp>
      <p:grpSp>
        <p:nvGrpSpPr>
          <p:cNvPr id="744" name="Google Shape;744;p89"/>
          <p:cNvGrpSpPr/>
          <p:nvPr/>
        </p:nvGrpSpPr>
        <p:grpSpPr>
          <a:xfrm>
            <a:off x="2973388" y="3683000"/>
            <a:ext cx="3427412" cy="2794000"/>
            <a:chOff x="2667000" y="1828800"/>
            <a:chExt cx="3581400" cy="3446463"/>
          </a:xfrm>
        </p:grpSpPr>
        <p:grpSp>
          <p:nvGrpSpPr>
            <p:cNvPr id="745" name="Google Shape;745;p89"/>
            <p:cNvGrpSpPr/>
            <p:nvPr/>
          </p:nvGrpSpPr>
          <p:grpSpPr>
            <a:xfrm>
              <a:off x="3124200" y="2590800"/>
              <a:ext cx="2590800" cy="1828800"/>
              <a:chOff x="1008" y="1680"/>
              <a:chExt cx="1632" cy="1152"/>
            </a:xfrm>
          </p:grpSpPr>
          <p:cxnSp>
            <p:nvCxnSpPr>
              <p:cNvPr id="746" name="Google Shape;746;p89"/>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747" name="Google Shape;747;p89"/>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748" name="Google Shape;748;p89"/>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749" name="Google Shape;749;p89"/>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750" name="Google Shape;750;p89"/>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89"/>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89"/>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89"/>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89"/>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sp>
          <p:nvSpPr>
            <p:cNvPr id="755" name="Google Shape;755;p89"/>
            <p:cNvSpPr/>
            <p:nvPr/>
          </p:nvSpPr>
          <p:spPr>
            <a:xfrm rot="2059088">
              <a:off x="3429000" y="25908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89"/>
            <p:cNvSpPr/>
            <p:nvPr/>
          </p:nvSpPr>
          <p:spPr>
            <a:xfrm flipH="1" rot="-2059088">
              <a:off x="4495800" y="30480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89"/>
            <p:cNvSpPr/>
            <p:nvPr/>
          </p:nvSpPr>
          <p:spPr>
            <a:xfrm flipH="1" rot="-2344906">
              <a:off x="3886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89"/>
            <p:cNvSpPr/>
            <p:nvPr/>
          </p:nvSpPr>
          <p:spPr>
            <a:xfrm rot="2344906">
              <a:off x="4648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89"/>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760" name="Google Shape;760;p89"/>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761" name="Google Shape;761;p89"/>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762" name="Google Shape;762;p89"/>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763" name="Google Shape;763;p89"/>
            <p:cNvSpPr txBox="1"/>
            <p:nvPr/>
          </p:nvSpPr>
          <p:spPr>
            <a:xfrm>
              <a:off x="3522663" y="4908550"/>
              <a:ext cx="668337"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Drop</a:t>
              </a:r>
              <a:endParaRPr/>
            </a:p>
          </p:txBody>
        </p:sp>
        <p:sp>
          <p:nvSpPr>
            <p:cNvPr id="764" name="Google Shape;764;p89"/>
            <p:cNvSpPr txBox="1"/>
            <p:nvPr/>
          </p:nvSpPr>
          <p:spPr>
            <a:xfrm>
              <a:off x="5580063" y="3214688"/>
              <a:ext cx="668337"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Drop</a:t>
              </a:r>
              <a:endParaRPr/>
            </a:p>
          </p:txBody>
        </p:sp>
      </p:grpSp>
      <p:pic>
        <p:nvPicPr>
          <p:cNvPr id="765" name="Google Shape;765;p89"/>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
        <p:nvSpPr>
          <p:cNvPr id="766" name="Google Shape;766;p89"/>
          <p:cNvSpPr/>
          <p:nvPr/>
        </p:nvSpPr>
        <p:spPr>
          <a:xfrm>
            <a:off x="457200" y="2759075"/>
            <a:ext cx="7162800" cy="9239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A configuration that centers around one node to which all others are connected and through which all messages are sent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grpSp>
        <p:nvGrpSpPr>
          <p:cNvPr id="772" name="Google Shape;772;p90"/>
          <p:cNvGrpSpPr/>
          <p:nvPr/>
        </p:nvGrpSpPr>
        <p:grpSpPr>
          <a:xfrm>
            <a:off x="3124200" y="2590800"/>
            <a:ext cx="2590800" cy="1828800"/>
            <a:chOff x="1008" y="1680"/>
            <a:chExt cx="1632" cy="1152"/>
          </a:xfrm>
        </p:grpSpPr>
        <p:cxnSp>
          <p:nvCxnSpPr>
            <p:cNvPr id="773" name="Google Shape;773;p90"/>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774" name="Google Shape;774;p90"/>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775" name="Google Shape;775;p90"/>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776" name="Google Shape;776;p90"/>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777" name="Google Shape;777;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Star Topology</a:t>
            </a:r>
            <a:endParaRPr/>
          </a:p>
        </p:txBody>
      </p:sp>
      <p:sp>
        <p:nvSpPr>
          <p:cNvPr id="778" name="Google Shape;778;p90"/>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90"/>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90"/>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90"/>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90"/>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Switch</a:t>
            </a:r>
            <a:endParaRPr/>
          </a:p>
        </p:txBody>
      </p:sp>
      <p:sp>
        <p:nvSpPr>
          <p:cNvPr id="783" name="Google Shape;783;p90"/>
          <p:cNvSpPr/>
          <p:nvPr/>
        </p:nvSpPr>
        <p:spPr>
          <a:xfrm rot="2059088">
            <a:off x="3429000" y="25908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90"/>
          <p:cNvSpPr/>
          <p:nvPr/>
        </p:nvSpPr>
        <p:spPr>
          <a:xfrm rot="2344906">
            <a:off x="4648200" y="3505200"/>
            <a:ext cx="3048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90"/>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786" name="Google Shape;786;p90"/>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787" name="Google Shape;787;p90"/>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788" name="Google Shape;788;p90"/>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pic>
        <p:nvPicPr>
          <p:cNvPr id="789" name="Google Shape;789;p90"/>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cxnSp>
        <p:nvCxnSpPr>
          <p:cNvPr id="795" name="Google Shape;795;p91"/>
          <p:cNvCxnSpPr/>
          <p:nvPr/>
        </p:nvCxnSpPr>
        <p:spPr>
          <a:xfrm flipH="1">
            <a:off x="4343400" y="3505200"/>
            <a:ext cx="76200" cy="2590800"/>
          </a:xfrm>
          <a:prstGeom prst="straightConnector1">
            <a:avLst/>
          </a:prstGeom>
          <a:noFill/>
          <a:ln cap="flat" cmpd="sng" w="38100">
            <a:solidFill>
              <a:schemeClr val="dk1"/>
            </a:solidFill>
            <a:prstDash val="solid"/>
            <a:round/>
            <a:headEnd len="med" w="med" type="none"/>
            <a:tailEnd len="med" w="med" type="none"/>
          </a:ln>
        </p:spPr>
      </p:cxnSp>
      <p:cxnSp>
        <p:nvCxnSpPr>
          <p:cNvPr id="796" name="Google Shape;796;p91"/>
          <p:cNvCxnSpPr/>
          <p:nvPr/>
        </p:nvCxnSpPr>
        <p:spPr>
          <a:xfrm rot="10800000">
            <a:off x="4343400" y="6096000"/>
            <a:ext cx="3657600" cy="0"/>
          </a:xfrm>
          <a:prstGeom prst="straightConnector1">
            <a:avLst/>
          </a:prstGeom>
          <a:noFill/>
          <a:ln cap="flat" cmpd="sng" w="38100">
            <a:solidFill>
              <a:schemeClr val="dk1"/>
            </a:solidFill>
            <a:prstDash val="solid"/>
            <a:round/>
            <a:headEnd len="med" w="med" type="none"/>
            <a:tailEnd len="med" w="med" type="none"/>
          </a:ln>
        </p:spPr>
      </p:cxnSp>
      <p:grpSp>
        <p:nvGrpSpPr>
          <p:cNvPr id="797" name="Google Shape;797;p91"/>
          <p:cNvGrpSpPr/>
          <p:nvPr/>
        </p:nvGrpSpPr>
        <p:grpSpPr>
          <a:xfrm>
            <a:off x="3124200" y="2590800"/>
            <a:ext cx="2590800" cy="1828800"/>
            <a:chOff x="1008" y="1680"/>
            <a:chExt cx="1632" cy="1152"/>
          </a:xfrm>
        </p:grpSpPr>
        <p:cxnSp>
          <p:nvCxnSpPr>
            <p:cNvPr id="798" name="Google Shape;798;p91"/>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799" name="Google Shape;799;p91"/>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800" name="Google Shape;800;p91"/>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801" name="Google Shape;801;p91"/>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802" name="Google Shape;802;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Star Topology</a:t>
            </a:r>
            <a:endParaRPr/>
          </a:p>
        </p:txBody>
      </p:sp>
      <p:sp>
        <p:nvSpPr>
          <p:cNvPr id="803" name="Google Shape;803;p91"/>
          <p:cNvSpPr/>
          <p:nvPr/>
        </p:nvSpPr>
        <p:spPr>
          <a:xfrm>
            <a:off x="2667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91"/>
          <p:cNvSpPr/>
          <p:nvPr/>
        </p:nvSpPr>
        <p:spPr>
          <a:xfrm>
            <a:off x="5181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91"/>
          <p:cNvSpPr/>
          <p:nvPr/>
        </p:nvSpPr>
        <p:spPr>
          <a:xfrm>
            <a:off x="2667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91"/>
          <p:cNvSpPr/>
          <p:nvPr/>
        </p:nvSpPr>
        <p:spPr>
          <a:xfrm>
            <a:off x="51816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91"/>
          <p:cNvSpPr/>
          <p:nvPr/>
        </p:nvSpPr>
        <p:spPr>
          <a:xfrm>
            <a:off x="39624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sp>
        <p:nvSpPr>
          <p:cNvPr id="808" name="Google Shape;808;p91"/>
          <p:cNvSpPr txBox="1"/>
          <p:nvPr/>
        </p:nvSpPr>
        <p:spPr>
          <a:xfrm>
            <a:off x="2971800"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809" name="Google Shape;809;p91"/>
          <p:cNvSpPr txBox="1"/>
          <p:nvPr/>
        </p:nvSpPr>
        <p:spPr>
          <a:xfrm>
            <a:off x="5486400" y="1843088"/>
            <a:ext cx="3397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sp>
        <p:nvSpPr>
          <p:cNvPr id="810" name="Google Shape;810;p91"/>
          <p:cNvSpPr txBox="1"/>
          <p:nvPr/>
        </p:nvSpPr>
        <p:spPr>
          <a:xfrm>
            <a:off x="2971800"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811" name="Google Shape;811;p91"/>
          <p:cNvSpPr txBox="1"/>
          <p:nvPr/>
        </p:nvSpPr>
        <p:spPr>
          <a:xfrm>
            <a:off x="5470525" y="45862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812" name="Google Shape;812;p91"/>
          <p:cNvSpPr/>
          <p:nvPr/>
        </p:nvSpPr>
        <p:spPr>
          <a:xfrm>
            <a:off x="7543800" y="5578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3" name="Google Shape;813;p91"/>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500"/>
                                        <p:tgtEl>
                                          <p:spTgt spid="8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grpSp>
        <p:nvGrpSpPr>
          <p:cNvPr id="819" name="Google Shape;819;p92"/>
          <p:cNvGrpSpPr/>
          <p:nvPr/>
        </p:nvGrpSpPr>
        <p:grpSpPr>
          <a:xfrm>
            <a:off x="990600" y="2590800"/>
            <a:ext cx="2590800" cy="1828800"/>
            <a:chOff x="1008" y="1680"/>
            <a:chExt cx="1632" cy="1152"/>
          </a:xfrm>
        </p:grpSpPr>
        <p:cxnSp>
          <p:nvCxnSpPr>
            <p:cNvPr id="820" name="Google Shape;820;p92"/>
            <p:cNvCxnSpPr/>
            <p:nvPr/>
          </p:nvCxnSpPr>
          <p:spPr>
            <a:xfrm>
              <a:off x="1056"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821" name="Google Shape;821;p92"/>
            <p:cNvCxnSpPr/>
            <p:nvPr/>
          </p:nvCxnSpPr>
          <p:spPr>
            <a:xfrm flipH="1" rot="10800000">
              <a:off x="1824" y="1680"/>
              <a:ext cx="768" cy="528"/>
            </a:xfrm>
            <a:prstGeom prst="straightConnector1">
              <a:avLst/>
            </a:prstGeom>
            <a:noFill/>
            <a:ln cap="flat" cmpd="sng" w="38100">
              <a:solidFill>
                <a:schemeClr val="dk1"/>
              </a:solidFill>
              <a:prstDash val="solid"/>
              <a:round/>
              <a:headEnd len="med" w="med" type="none"/>
              <a:tailEnd len="med" w="med" type="none"/>
            </a:ln>
          </p:spPr>
        </p:cxnSp>
        <p:cxnSp>
          <p:nvCxnSpPr>
            <p:cNvPr id="822" name="Google Shape;822;p92"/>
            <p:cNvCxnSpPr/>
            <p:nvPr/>
          </p:nvCxnSpPr>
          <p:spPr>
            <a:xfrm flipH="1">
              <a:off x="1008" y="2208"/>
              <a:ext cx="816" cy="624"/>
            </a:xfrm>
            <a:prstGeom prst="straightConnector1">
              <a:avLst/>
            </a:prstGeom>
            <a:noFill/>
            <a:ln cap="flat" cmpd="sng" w="38100">
              <a:solidFill>
                <a:schemeClr val="dk1"/>
              </a:solidFill>
              <a:prstDash val="solid"/>
              <a:round/>
              <a:headEnd len="med" w="med" type="none"/>
              <a:tailEnd len="med" w="med" type="none"/>
            </a:ln>
          </p:spPr>
        </p:cxnSp>
        <p:cxnSp>
          <p:nvCxnSpPr>
            <p:cNvPr id="823" name="Google Shape;823;p92"/>
            <p:cNvCxnSpPr/>
            <p:nvPr/>
          </p:nvCxnSpPr>
          <p:spPr>
            <a:xfrm rot="10800000">
              <a:off x="1824" y="2208"/>
              <a:ext cx="816" cy="624"/>
            </a:xfrm>
            <a:prstGeom prst="straightConnector1">
              <a:avLst/>
            </a:prstGeom>
            <a:noFill/>
            <a:ln cap="flat" cmpd="sng" w="38100">
              <a:solidFill>
                <a:schemeClr val="dk1"/>
              </a:solidFill>
              <a:prstDash val="solid"/>
              <a:round/>
              <a:headEnd len="med" w="med" type="none"/>
              <a:tailEnd len="med" w="med" type="none"/>
            </a:ln>
          </p:spPr>
        </p:cxnSp>
      </p:grpSp>
      <p:sp>
        <p:nvSpPr>
          <p:cNvPr id="824" name="Google Shape;824;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Star Topology</a:t>
            </a:r>
            <a:endParaRPr/>
          </a:p>
        </p:txBody>
      </p:sp>
      <p:sp>
        <p:nvSpPr>
          <p:cNvPr id="825" name="Google Shape;825;p92"/>
          <p:cNvSpPr txBox="1"/>
          <p:nvPr>
            <p:ph idx="2" type="body"/>
          </p:nvPr>
        </p:nvSpPr>
        <p:spPr>
          <a:xfrm>
            <a:off x="4648200" y="1371600"/>
            <a:ext cx="40386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2800"/>
              <a:buChar char="•"/>
            </a:pPr>
            <a:r>
              <a:rPr b="1" lang="en-US" u="sng">
                <a:solidFill>
                  <a:schemeClr val="dk2"/>
                </a:solidFill>
              </a:rPr>
              <a:t>Pros:</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One I/O port per device</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Little cabling</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Easy to install</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Robustness</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Easy to identify fault</a:t>
            </a:r>
            <a:endParaRPr/>
          </a:p>
          <a:p>
            <a:pPr indent="-165100" lvl="0" marL="342900" rtl="0" algn="l">
              <a:lnSpc>
                <a:spcPct val="90000"/>
              </a:lnSpc>
              <a:spcBef>
                <a:spcPts val="560"/>
              </a:spcBef>
              <a:spcAft>
                <a:spcPts val="0"/>
              </a:spcAft>
              <a:buClr>
                <a:schemeClr val="dk1"/>
              </a:buClr>
              <a:buSzPts val="2800"/>
              <a:buNone/>
            </a:pPr>
            <a:r>
              <a:t/>
            </a:r>
            <a:endParaRPr>
              <a:solidFill>
                <a:schemeClr val="dk2"/>
              </a:solidFill>
            </a:endParaRPr>
          </a:p>
          <a:p>
            <a:pPr indent="-342900" lvl="0" marL="342900" rtl="0" algn="l">
              <a:lnSpc>
                <a:spcPct val="90000"/>
              </a:lnSpc>
              <a:spcBef>
                <a:spcPts val="560"/>
              </a:spcBef>
              <a:spcAft>
                <a:spcPts val="0"/>
              </a:spcAft>
              <a:buClr>
                <a:schemeClr val="dk2"/>
              </a:buClr>
              <a:buSzPts val="2800"/>
              <a:buChar char="•"/>
            </a:pPr>
            <a:r>
              <a:rPr b="1" lang="en-US" u="sng">
                <a:solidFill>
                  <a:schemeClr val="dk2"/>
                </a:solidFill>
              </a:rPr>
              <a:t>Cons:</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Single point of failure</a:t>
            </a:r>
            <a:endParaRPr/>
          </a:p>
          <a:p>
            <a:pPr indent="-285750" lvl="1" marL="742950" rtl="0" algn="l">
              <a:lnSpc>
                <a:spcPct val="90000"/>
              </a:lnSpc>
              <a:spcBef>
                <a:spcPts val="480"/>
              </a:spcBef>
              <a:spcAft>
                <a:spcPts val="0"/>
              </a:spcAft>
              <a:buClr>
                <a:schemeClr val="dk2"/>
              </a:buClr>
              <a:buSzPts val="2400"/>
              <a:buChar char="–"/>
            </a:pPr>
            <a:r>
              <a:rPr lang="en-US">
                <a:solidFill>
                  <a:schemeClr val="dk2"/>
                </a:solidFill>
              </a:rPr>
              <a:t>More cabling still required</a:t>
            </a:r>
            <a:endParaRPr/>
          </a:p>
        </p:txBody>
      </p:sp>
      <p:sp>
        <p:nvSpPr>
          <p:cNvPr id="826" name="Google Shape;826;p92"/>
          <p:cNvSpPr/>
          <p:nvPr/>
        </p:nvSpPr>
        <p:spPr>
          <a:xfrm>
            <a:off x="5334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92"/>
          <p:cNvSpPr/>
          <p:nvPr/>
        </p:nvSpPr>
        <p:spPr>
          <a:xfrm>
            <a:off x="3048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92"/>
          <p:cNvSpPr/>
          <p:nvPr/>
        </p:nvSpPr>
        <p:spPr>
          <a:xfrm>
            <a:off x="533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92"/>
          <p:cNvSpPr/>
          <p:nvPr/>
        </p:nvSpPr>
        <p:spPr>
          <a:xfrm>
            <a:off x="3048000" y="3902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92"/>
          <p:cNvSpPr/>
          <p:nvPr/>
        </p:nvSpPr>
        <p:spPr>
          <a:xfrm>
            <a:off x="1828800" y="3276600"/>
            <a:ext cx="8382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Hub</a:t>
            </a:r>
            <a:endParaRPr/>
          </a:p>
        </p:txBody>
      </p:sp>
      <p:pic>
        <p:nvPicPr>
          <p:cNvPr id="831" name="Google Shape;831;p92"/>
          <p:cNvPicPr preferRelativeResize="0"/>
          <p:nvPr/>
        </p:nvPicPr>
        <p:blipFill rotWithShape="1">
          <a:blip r:embed="rId3">
            <a:alphaModFix/>
          </a:blip>
          <a:srcRect b="0" l="0" r="0" t="0"/>
          <a:stretch/>
        </p:blipFill>
        <p:spPr>
          <a:xfrm>
            <a:off x="0" y="0"/>
            <a:ext cx="1433513" cy="876300"/>
          </a:xfrm>
          <a:prstGeom prst="rect">
            <a:avLst/>
          </a:prstGeom>
          <a:noFill/>
          <a:ln>
            <a:noFill/>
          </a:ln>
        </p:spPr>
      </p:pic>
      <p:pic>
        <p:nvPicPr>
          <p:cNvPr id="832" name="Google Shape;832;p92"/>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838" name="Google Shape;838;p93"/>
          <p:cNvSpPr/>
          <p:nvPr/>
        </p:nvSpPr>
        <p:spPr>
          <a:xfrm>
            <a:off x="952500" y="3994150"/>
            <a:ext cx="7162800" cy="76200"/>
          </a:xfrm>
          <a:prstGeom prst="rect">
            <a:avLst/>
          </a:prstGeom>
          <a:gradFill>
            <a:gsLst>
              <a:gs pos="0">
                <a:srgbClr val="375A85"/>
              </a:gs>
              <a:gs pos="50000">
                <a:schemeClr val="accent1"/>
              </a:gs>
              <a:gs pos="100000">
                <a:srgbClr val="375A85"/>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93"/>
          <p:cNvSpPr/>
          <p:nvPr/>
        </p:nvSpPr>
        <p:spPr>
          <a:xfrm>
            <a:off x="2286000" y="2667000"/>
            <a:ext cx="76200" cy="1371600"/>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93"/>
          <p:cNvSpPr/>
          <p:nvPr/>
        </p:nvSpPr>
        <p:spPr>
          <a:xfrm>
            <a:off x="2133600" y="3886200"/>
            <a:ext cx="3810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93"/>
          <p:cNvSpPr/>
          <p:nvPr/>
        </p:nvSpPr>
        <p:spPr>
          <a:xfrm>
            <a:off x="3733800" y="2667000"/>
            <a:ext cx="76200" cy="1371600"/>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93"/>
          <p:cNvSpPr/>
          <p:nvPr/>
        </p:nvSpPr>
        <p:spPr>
          <a:xfrm>
            <a:off x="3581400" y="3886200"/>
            <a:ext cx="3810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93"/>
          <p:cNvSpPr/>
          <p:nvPr/>
        </p:nvSpPr>
        <p:spPr>
          <a:xfrm>
            <a:off x="5181600" y="2667000"/>
            <a:ext cx="76200" cy="1371600"/>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93"/>
          <p:cNvSpPr/>
          <p:nvPr/>
        </p:nvSpPr>
        <p:spPr>
          <a:xfrm>
            <a:off x="5029200" y="3886200"/>
            <a:ext cx="3810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93"/>
          <p:cNvSpPr/>
          <p:nvPr/>
        </p:nvSpPr>
        <p:spPr>
          <a:xfrm>
            <a:off x="6553200" y="2667000"/>
            <a:ext cx="76200" cy="1371600"/>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93"/>
          <p:cNvSpPr/>
          <p:nvPr/>
        </p:nvSpPr>
        <p:spPr>
          <a:xfrm>
            <a:off x="6400800" y="3886200"/>
            <a:ext cx="3810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Bus Topology</a:t>
            </a:r>
            <a:endParaRPr/>
          </a:p>
        </p:txBody>
      </p:sp>
      <p:sp>
        <p:nvSpPr>
          <p:cNvPr id="848" name="Google Shape;848;p93"/>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93"/>
          <p:cNvSpPr/>
          <p:nvPr/>
        </p:nvSpPr>
        <p:spPr>
          <a:xfrm>
            <a:off x="838200" y="3886200"/>
            <a:ext cx="762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93"/>
          <p:cNvSpPr/>
          <p:nvPr/>
        </p:nvSpPr>
        <p:spPr>
          <a:xfrm>
            <a:off x="8077200" y="3886200"/>
            <a:ext cx="762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93"/>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93"/>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93"/>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93"/>
          <p:cNvSpPr txBox="1"/>
          <p:nvPr/>
        </p:nvSpPr>
        <p:spPr>
          <a:xfrm>
            <a:off x="2346325" y="3079750"/>
            <a:ext cx="6731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Drop</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line</a:t>
            </a:r>
            <a:endParaRPr/>
          </a:p>
        </p:txBody>
      </p:sp>
      <p:sp>
        <p:nvSpPr>
          <p:cNvPr id="855" name="Google Shape;855;p93"/>
          <p:cNvSpPr txBox="1"/>
          <p:nvPr/>
        </p:nvSpPr>
        <p:spPr>
          <a:xfrm>
            <a:off x="2041525" y="4070350"/>
            <a:ext cx="565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Tap</a:t>
            </a:r>
            <a:endParaRPr/>
          </a:p>
        </p:txBody>
      </p:sp>
      <p:sp>
        <p:nvSpPr>
          <p:cNvPr id="856" name="Google Shape;856;p93"/>
          <p:cNvSpPr/>
          <p:nvPr/>
        </p:nvSpPr>
        <p:spPr>
          <a:xfrm>
            <a:off x="838200" y="4876800"/>
            <a:ext cx="1752600" cy="609600"/>
          </a:xfrm>
          <a:prstGeom prst="wedgeRoundRectCallout">
            <a:avLst>
              <a:gd fmla="val -46741" name="adj1"/>
              <a:gd fmla="val -162500" name="adj2"/>
              <a:gd fmla="val 16667" name="adj3"/>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Terminator</a:t>
            </a:r>
            <a:endParaRPr/>
          </a:p>
        </p:txBody>
      </p:sp>
      <p:pic>
        <p:nvPicPr>
          <p:cNvPr id="857" name="Google Shape;857;p93"/>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863" name="Google Shape;863;p94"/>
          <p:cNvSpPr txBox="1"/>
          <p:nvPr>
            <p:ph type="title"/>
          </p:nvPr>
        </p:nvSpPr>
        <p:spPr>
          <a:xfrm>
            <a:off x="457200" y="1114425"/>
            <a:ext cx="8229600" cy="863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Bus Topology</a:t>
            </a:r>
            <a:endParaRPr/>
          </a:p>
        </p:txBody>
      </p:sp>
      <p:grpSp>
        <p:nvGrpSpPr>
          <p:cNvPr id="864" name="Google Shape;864;p94"/>
          <p:cNvGrpSpPr/>
          <p:nvPr/>
        </p:nvGrpSpPr>
        <p:grpSpPr>
          <a:xfrm>
            <a:off x="914400" y="4437063"/>
            <a:ext cx="7315200" cy="2286000"/>
            <a:chOff x="838200" y="1828800"/>
            <a:chExt cx="7315200" cy="2286000"/>
          </a:xfrm>
        </p:grpSpPr>
        <p:sp>
          <p:nvSpPr>
            <p:cNvPr id="865" name="Google Shape;865;p94"/>
            <p:cNvSpPr/>
            <p:nvPr/>
          </p:nvSpPr>
          <p:spPr>
            <a:xfrm>
              <a:off x="2362200" y="26670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94"/>
            <p:cNvSpPr/>
            <p:nvPr/>
          </p:nvSpPr>
          <p:spPr>
            <a:xfrm rot="5400000">
              <a:off x="2362200" y="36576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94"/>
            <p:cNvSpPr/>
            <p:nvPr/>
          </p:nvSpPr>
          <p:spPr>
            <a:xfrm rot="5400000">
              <a:off x="5257800" y="36576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68" name="Google Shape;868;p94"/>
            <p:cNvGrpSpPr/>
            <p:nvPr/>
          </p:nvGrpSpPr>
          <p:grpSpPr>
            <a:xfrm>
              <a:off x="838200" y="2133600"/>
              <a:ext cx="7315200" cy="1981200"/>
              <a:chOff x="838200" y="2133600"/>
              <a:chExt cx="7315200" cy="1981200"/>
            </a:xfrm>
          </p:grpSpPr>
          <p:grpSp>
            <p:nvGrpSpPr>
              <p:cNvPr id="869" name="Google Shape;869;p94"/>
              <p:cNvGrpSpPr/>
              <p:nvPr/>
            </p:nvGrpSpPr>
            <p:grpSpPr>
              <a:xfrm>
                <a:off x="838200" y="3886200"/>
                <a:ext cx="7315200" cy="228600"/>
                <a:chOff x="528" y="2448"/>
                <a:chExt cx="4608" cy="144"/>
              </a:xfrm>
            </p:grpSpPr>
            <p:sp>
              <p:nvSpPr>
                <p:cNvPr id="870" name="Google Shape;870;p94"/>
                <p:cNvSpPr/>
                <p:nvPr/>
              </p:nvSpPr>
              <p:spPr>
                <a:xfrm>
                  <a:off x="576" y="2496"/>
                  <a:ext cx="4512" cy="48"/>
                </a:xfrm>
                <a:prstGeom prst="rect">
                  <a:avLst/>
                </a:prstGeom>
                <a:gradFill>
                  <a:gsLst>
                    <a:gs pos="0">
                      <a:srgbClr val="375A85"/>
                    </a:gs>
                    <a:gs pos="50000">
                      <a:schemeClr val="accent1"/>
                    </a:gs>
                    <a:gs pos="100000">
                      <a:srgbClr val="375A85"/>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94"/>
                <p:cNvSpPr/>
                <p:nvPr/>
              </p:nvSpPr>
              <p:spPr>
                <a:xfrm>
                  <a:off x="528" y="2448"/>
                  <a:ext cx="48"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94"/>
                <p:cNvSpPr/>
                <p:nvPr/>
              </p:nvSpPr>
              <p:spPr>
                <a:xfrm>
                  <a:off x="5088" y="2448"/>
                  <a:ext cx="48"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3" name="Google Shape;873;p94"/>
              <p:cNvGrpSpPr/>
              <p:nvPr/>
            </p:nvGrpSpPr>
            <p:grpSpPr>
              <a:xfrm>
                <a:off x="2133600" y="2667000"/>
                <a:ext cx="381000" cy="1447800"/>
                <a:chOff x="1344" y="1680"/>
                <a:chExt cx="240" cy="912"/>
              </a:xfrm>
            </p:grpSpPr>
            <p:sp>
              <p:nvSpPr>
                <p:cNvPr id="874" name="Google Shape;874;p94"/>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94"/>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6" name="Google Shape;876;p94"/>
              <p:cNvGrpSpPr/>
              <p:nvPr/>
            </p:nvGrpSpPr>
            <p:grpSpPr>
              <a:xfrm>
                <a:off x="3581400" y="2667000"/>
                <a:ext cx="381000" cy="1447800"/>
                <a:chOff x="1344" y="1680"/>
                <a:chExt cx="240" cy="912"/>
              </a:xfrm>
            </p:grpSpPr>
            <p:sp>
              <p:nvSpPr>
                <p:cNvPr id="877" name="Google Shape;877;p94"/>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94"/>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9" name="Google Shape;879;p94"/>
              <p:cNvGrpSpPr/>
              <p:nvPr/>
            </p:nvGrpSpPr>
            <p:grpSpPr>
              <a:xfrm>
                <a:off x="5029200" y="2667000"/>
                <a:ext cx="381000" cy="1447800"/>
                <a:chOff x="1344" y="1680"/>
                <a:chExt cx="240" cy="912"/>
              </a:xfrm>
            </p:grpSpPr>
            <p:sp>
              <p:nvSpPr>
                <p:cNvPr id="880" name="Google Shape;880;p94"/>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94"/>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2" name="Google Shape;882;p94"/>
              <p:cNvGrpSpPr/>
              <p:nvPr/>
            </p:nvGrpSpPr>
            <p:grpSpPr>
              <a:xfrm>
                <a:off x="6400800" y="2667000"/>
                <a:ext cx="381000" cy="1447800"/>
                <a:chOff x="1344" y="1680"/>
                <a:chExt cx="240" cy="912"/>
              </a:xfrm>
            </p:grpSpPr>
            <p:sp>
              <p:nvSpPr>
                <p:cNvPr id="883" name="Google Shape;883;p94"/>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94"/>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5" name="Google Shape;885;p94"/>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94"/>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94"/>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94"/>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94"/>
              <p:cNvSpPr/>
              <p:nvPr/>
            </p:nvSpPr>
            <p:spPr>
              <a:xfrm>
                <a:off x="38100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0" name="Google Shape;890;p94"/>
            <p:cNvSpPr/>
            <p:nvPr/>
          </p:nvSpPr>
          <p:spPr>
            <a:xfrm>
              <a:off x="52578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94"/>
            <p:cNvSpPr/>
            <p:nvPr/>
          </p:nvSpPr>
          <p:spPr>
            <a:xfrm>
              <a:off x="6629400" y="3581400"/>
              <a:ext cx="1524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94"/>
            <p:cNvSpPr txBox="1"/>
            <p:nvPr/>
          </p:nvSpPr>
          <p:spPr>
            <a:xfrm>
              <a:off x="2193925" y="18288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893" name="Google Shape;893;p94"/>
            <p:cNvSpPr txBox="1"/>
            <p:nvPr/>
          </p:nvSpPr>
          <p:spPr>
            <a:xfrm>
              <a:off x="3641725" y="1843088"/>
              <a:ext cx="31908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894" name="Google Shape;894;p94"/>
            <p:cNvSpPr txBox="1"/>
            <p:nvPr/>
          </p:nvSpPr>
          <p:spPr>
            <a:xfrm>
              <a:off x="5089525" y="18430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895" name="Google Shape;895;p94"/>
            <p:cNvSpPr txBox="1"/>
            <p:nvPr/>
          </p:nvSpPr>
          <p:spPr>
            <a:xfrm>
              <a:off x="6461125" y="18288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grpSp>
      <p:pic>
        <p:nvPicPr>
          <p:cNvPr id="896" name="Google Shape;896;p94"/>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
        <p:nvSpPr>
          <p:cNvPr id="897" name="Google Shape;897;p94"/>
          <p:cNvSpPr/>
          <p:nvPr/>
        </p:nvSpPr>
        <p:spPr>
          <a:xfrm>
            <a:off x="768350" y="2647950"/>
            <a:ext cx="7766050" cy="64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nodes are connected to a single communication line that carries messages in both directions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265" name="Google Shape;265;p32"/>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266" name="Google Shape;266;p32"/>
          <p:cNvSpPr txBox="1"/>
          <p:nvPr/>
        </p:nvSpPr>
        <p:spPr>
          <a:xfrm>
            <a:off x="304800" y="1295400"/>
            <a:ext cx="8458200" cy="50292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None/>
            </a:pPr>
            <a:r>
              <a:rPr b="1" lang="en-US" sz="3200">
                <a:solidFill>
                  <a:schemeClr val="dk1"/>
                </a:solidFill>
                <a:latin typeface="Calibri"/>
                <a:ea typeface="Calibri"/>
                <a:cs typeface="Calibri"/>
                <a:sym typeface="Calibri"/>
              </a:rPr>
              <a:t>Communication Network</a:t>
            </a:r>
            <a:r>
              <a:rPr lang="en-US" sz="3200">
                <a:solidFill>
                  <a:schemeClr val="dk1"/>
                </a:solidFill>
                <a:latin typeface="Calibri"/>
                <a:ea typeface="Calibri"/>
                <a:cs typeface="Calibri"/>
                <a:sym typeface="Calibri"/>
              </a:rPr>
              <a:t>?</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 network of </a:t>
            </a:r>
            <a:r>
              <a:rPr b="1" lang="en-US" sz="3200">
                <a:solidFill>
                  <a:schemeClr val="accent1"/>
                </a:solidFill>
                <a:latin typeface="Calibri"/>
                <a:ea typeface="Calibri"/>
                <a:cs typeface="Calibri"/>
                <a:sym typeface="Calibri"/>
              </a:rPr>
              <a:t>links</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and </a:t>
            </a:r>
            <a:r>
              <a:rPr b="1" lang="en-US" sz="3200">
                <a:solidFill>
                  <a:schemeClr val="accent1"/>
                </a:solidFill>
                <a:latin typeface="Calibri"/>
                <a:ea typeface="Calibri"/>
                <a:cs typeface="Calibri"/>
                <a:sym typeface="Calibri"/>
              </a:rPr>
              <a:t>nodes</a:t>
            </a:r>
            <a:r>
              <a:rPr lang="en-US" sz="3200">
                <a:solidFill>
                  <a:schemeClr val="dk1"/>
                </a:solidFill>
                <a:latin typeface="Calibri"/>
                <a:ea typeface="Calibri"/>
                <a:cs typeface="Calibri"/>
                <a:sym typeface="Calibri"/>
              </a:rPr>
              <a:t> arranged  </a:t>
            </a:r>
            <a:r>
              <a:rPr b="1" lang="en-US" sz="3200">
                <a:solidFill>
                  <a:schemeClr val="accent1"/>
                </a:solidFill>
                <a:latin typeface="Calibri"/>
                <a:ea typeface="Calibri"/>
                <a:cs typeface="Calibri"/>
                <a:sym typeface="Calibri"/>
              </a:rPr>
              <a:t>messages</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may be passed from one part of the network to another</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What are </a:t>
            </a:r>
            <a:r>
              <a:rPr b="1" lang="en-US" sz="3200">
                <a:solidFill>
                  <a:schemeClr val="accent1"/>
                </a:solidFill>
                <a:latin typeface="Calibri"/>
                <a:ea typeface="Calibri"/>
                <a:cs typeface="Calibri"/>
                <a:sym typeface="Calibri"/>
              </a:rPr>
              <a:t>nodes </a:t>
            </a:r>
            <a:r>
              <a:rPr b="1" lang="en-US" sz="3200">
                <a:solidFill>
                  <a:schemeClr val="dk1"/>
                </a:solidFill>
                <a:latin typeface="Calibri"/>
                <a:ea typeface="Calibri"/>
                <a:cs typeface="Calibri"/>
                <a:sym typeface="Calibri"/>
              </a:rPr>
              <a:t>and </a:t>
            </a:r>
            <a:r>
              <a:rPr b="1" lang="en-US" sz="3200">
                <a:solidFill>
                  <a:schemeClr val="accent1"/>
                </a:solidFill>
                <a:latin typeface="Calibri"/>
                <a:ea typeface="Calibri"/>
                <a:cs typeface="Calibri"/>
                <a:sym typeface="Calibri"/>
              </a:rPr>
              <a:t>links</a:t>
            </a:r>
            <a:r>
              <a:rPr lang="en-US" sz="3200">
                <a:solidFill>
                  <a:schemeClr val="dk1"/>
                </a:solidFill>
                <a:latin typeface="Calibri"/>
                <a:ea typeface="Calibri"/>
                <a:cs typeface="Calibri"/>
                <a:sym typeface="Calibri"/>
              </a:rPr>
              <a:t>?</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People and roads</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Telephones and switches</a:t>
            </a:r>
            <a:endParaRPr/>
          </a:p>
          <a:p>
            <a:pPr indent="-203200" lvl="1" marL="457200" marR="0" rtl="0" algn="l">
              <a:spcBef>
                <a:spcPts val="0"/>
              </a:spcBef>
              <a:spcAft>
                <a:spcPts val="0"/>
              </a:spcAft>
              <a:buClr>
                <a:schemeClr val="dk1"/>
              </a:buClr>
              <a:buSzPts val="3200"/>
              <a:buFont typeface="Noto Sans Symbols"/>
              <a:buChar char="▪"/>
            </a:pPr>
            <a:r>
              <a:rPr b="0" i="0" lang="en-US" sz="3200" u="none" cap="none" strike="noStrike">
                <a:solidFill>
                  <a:schemeClr val="dk1"/>
                </a:solidFill>
                <a:latin typeface="Calibri"/>
                <a:ea typeface="Calibri"/>
                <a:cs typeface="Calibri"/>
                <a:sym typeface="Calibri"/>
              </a:rPr>
              <a:t> Computers and routers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What is a </a:t>
            </a:r>
            <a:r>
              <a:rPr b="1" lang="en-US" sz="3200">
                <a:solidFill>
                  <a:schemeClr val="accent1"/>
                </a:solidFill>
                <a:latin typeface="Calibri"/>
                <a:ea typeface="Calibri"/>
                <a:cs typeface="Calibri"/>
                <a:sym typeface="Calibri"/>
              </a:rPr>
              <a:t>message</a:t>
            </a:r>
            <a:r>
              <a:rPr b="1" lang="en-US" sz="3200">
                <a:solidFill>
                  <a:schemeClr val="dk1"/>
                </a:solidFill>
                <a:latin typeface="Calibri"/>
                <a:ea typeface="Calibri"/>
                <a:cs typeface="Calibri"/>
                <a:sym typeface="Calibri"/>
              </a:rPr>
              <a:t>?</a:t>
            </a:r>
            <a:endParaRPr/>
          </a:p>
          <a:p>
            <a:pPr indent="-203200" lvl="1" marL="457200" marR="0" rtl="0" algn="l">
              <a:spcBef>
                <a:spcPts val="0"/>
              </a:spcBef>
              <a:spcAft>
                <a:spcPts val="0"/>
              </a:spcAft>
              <a:buClr>
                <a:schemeClr val="accent1"/>
              </a:buClr>
              <a:buSzPts val="3200"/>
              <a:buFont typeface="Noto Sans Symbols"/>
              <a:buChar char="▪"/>
            </a:pPr>
            <a:r>
              <a:rPr b="1" i="0" lang="en-US" sz="3200" u="none" cap="none" strike="noStrike">
                <a:solidFill>
                  <a:schemeClr val="accent1"/>
                </a:solidFill>
                <a:latin typeface="Calibri"/>
                <a:ea typeface="Calibri"/>
                <a:cs typeface="Calibri"/>
                <a:sym typeface="Calibri"/>
              </a:rPr>
              <a:t> Information</a:t>
            </a:r>
            <a:endParaRPr b="0" i="0" sz="32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b="1" sz="2000">
              <a:solidFill>
                <a:srgbClr val="0033CC"/>
              </a:solidFill>
              <a:latin typeface="Times New Roman"/>
              <a:ea typeface="Times New Roman"/>
              <a:cs typeface="Times New Roman"/>
              <a:sym typeface="Times New Roman"/>
            </a:endParaRPr>
          </a:p>
          <a:p>
            <a:pPr indent="-215900" lvl="6" marL="257175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903" name="Google Shape;903;p95"/>
          <p:cNvSpPr/>
          <p:nvPr/>
        </p:nvSpPr>
        <p:spPr>
          <a:xfrm>
            <a:off x="914400" y="3962400"/>
            <a:ext cx="7162800" cy="76200"/>
          </a:xfrm>
          <a:prstGeom prst="rect">
            <a:avLst/>
          </a:prstGeom>
          <a:gradFill>
            <a:gsLst>
              <a:gs pos="0">
                <a:srgbClr val="375A85"/>
              </a:gs>
              <a:gs pos="50000">
                <a:schemeClr val="accent1"/>
              </a:gs>
              <a:gs pos="100000">
                <a:srgbClr val="375A85"/>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4" name="Google Shape;904;p95"/>
          <p:cNvGrpSpPr/>
          <p:nvPr/>
        </p:nvGrpSpPr>
        <p:grpSpPr>
          <a:xfrm flipH="1" rot="10800000">
            <a:off x="5715000" y="3886200"/>
            <a:ext cx="381000" cy="1447800"/>
            <a:chOff x="1344" y="1680"/>
            <a:chExt cx="240" cy="912"/>
          </a:xfrm>
        </p:grpSpPr>
        <p:sp>
          <p:nvSpPr>
            <p:cNvPr id="905" name="Google Shape;905;p95"/>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95"/>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7" name="Google Shape;907;p95"/>
          <p:cNvGrpSpPr/>
          <p:nvPr/>
        </p:nvGrpSpPr>
        <p:grpSpPr>
          <a:xfrm>
            <a:off x="2133600" y="2667000"/>
            <a:ext cx="381000" cy="1447800"/>
            <a:chOff x="1344" y="1680"/>
            <a:chExt cx="240" cy="912"/>
          </a:xfrm>
        </p:grpSpPr>
        <p:sp>
          <p:nvSpPr>
            <p:cNvPr id="908" name="Google Shape;908;p95"/>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95"/>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0" name="Google Shape;910;p95"/>
          <p:cNvGrpSpPr/>
          <p:nvPr/>
        </p:nvGrpSpPr>
        <p:grpSpPr>
          <a:xfrm>
            <a:off x="3581400" y="2667000"/>
            <a:ext cx="381000" cy="1447800"/>
            <a:chOff x="1344" y="1680"/>
            <a:chExt cx="240" cy="912"/>
          </a:xfrm>
        </p:grpSpPr>
        <p:sp>
          <p:nvSpPr>
            <p:cNvPr id="911" name="Google Shape;911;p95"/>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95"/>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3" name="Google Shape;913;p95"/>
          <p:cNvGrpSpPr/>
          <p:nvPr/>
        </p:nvGrpSpPr>
        <p:grpSpPr>
          <a:xfrm>
            <a:off x="5029200" y="2667000"/>
            <a:ext cx="381000" cy="1447800"/>
            <a:chOff x="1344" y="1680"/>
            <a:chExt cx="240" cy="912"/>
          </a:xfrm>
        </p:grpSpPr>
        <p:sp>
          <p:nvSpPr>
            <p:cNvPr id="914" name="Google Shape;914;p95"/>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95"/>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6" name="Google Shape;916;p95"/>
          <p:cNvGrpSpPr/>
          <p:nvPr/>
        </p:nvGrpSpPr>
        <p:grpSpPr>
          <a:xfrm>
            <a:off x="6400800" y="2667000"/>
            <a:ext cx="381000" cy="1447800"/>
            <a:chOff x="1344" y="1680"/>
            <a:chExt cx="240" cy="912"/>
          </a:xfrm>
        </p:grpSpPr>
        <p:sp>
          <p:nvSpPr>
            <p:cNvPr id="917" name="Google Shape;917;p95"/>
            <p:cNvSpPr/>
            <p:nvPr/>
          </p:nvSpPr>
          <p:spPr>
            <a:xfrm>
              <a:off x="1440" y="1680"/>
              <a:ext cx="48" cy="864"/>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95"/>
            <p:cNvSpPr/>
            <p:nvPr/>
          </p:nvSpPr>
          <p:spPr>
            <a:xfrm>
              <a:off x="1344" y="2448"/>
              <a:ext cx="240" cy="144"/>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9" name="Google Shape;919;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Bus Topology</a:t>
            </a:r>
            <a:endParaRPr/>
          </a:p>
        </p:txBody>
      </p:sp>
      <p:sp>
        <p:nvSpPr>
          <p:cNvPr id="920" name="Google Shape;920;p95"/>
          <p:cNvSpPr/>
          <p:nvPr/>
        </p:nvSpPr>
        <p:spPr>
          <a:xfrm>
            <a:off x="18288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95"/>
          <p:cNvSpPr/>
          <p:nvPr/>
        </p:nvSpPr>
        <p:spPr>
          <a:xfrm>
            <a:off x="838200" y="3886200"/>
            <a:ext cx="762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95"/>
          <p:cNvSpPr/>
          <p:nvPr/>
        </p:nvSpPr>
        <p:spPr>
          <a:xfrm>
            <a:off x="8077200" y="3886200"/>
            <a:ext cx="76200" cy="228600"/>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95"/>
          <p:cNvSpPr/>
          <p:nvPr/>
        </p:nvSpPr>
        <p:spPr>
          <a:xfrm>
            <a:off x="32766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95"/>
          <p:cNvSpPr/>
          <p:nvPr/>
        </p:nvSpPr>
        <p:spPr>
          <a:xfrm>
            <a:off x="47244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95"/>
          <p:cNvSpPr/>
          <p:nvPr/>
        </p:nvSpPr>
        <p:spPr>
          <a:xfrm>
            <a:off x="60960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95"/>
          <p:cNvSpPr/>
          <p:nvPr/>
        </p:nvSpPr>
        <p:spPr>
          <a:xfrm>
            <a:off x="5410200" y="4800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27" name="Google Shape;927;p95"/>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500"/>
                                        <p:tgtEl>
                                          <p:spTgt spid="9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933" name="Google Shape;933;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Bus Topology</a:t>
            </a:r>
            <a:endParaRPr/>
          </a:p>
        </p:txBody>
      </p:sp>
      <p:sp>
        <p:nvSpPr>
          <p:cNvPr id="934" name="Google Shape;934;p9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2"/>
              </a:buClr>
              <a:buSzPts val="2800"/>
              <a:buChar char="•"/>
            </a:pPr>
            <a:r>
              <a:rPr b="1" lang="en-US" u="sng">
                <a:solidFill>
                  <a:schemeClr val="dk2"/>
                </a:solidFill>
              </a:rPr>
              <a:t>Pros:</a:t>
            </a:r>
            <a:endParaRPr/>
          </a:p>
          <a:p>
            <a:pPr indent="-285750" lvl="1" marL="742950" rtl="0" algn="l">
              <a:spcBef>
                <a:spcPts val="480"/>
              </a:spcBef>
              <a:spcAft>
                <a:spcPts val="0"/>
              </a:spcAft>
              <a:buClr>
                <a:schemeClr val="dk2"/>
              </a:buClr>
              <a:buSzPts val="2400"/>
              <a:buChar char="–"/>
            </a:pPr>
            <a:r>
              <a:rPr lang="en-US">
                <a:solidFill>
                  <a:schemeClr val="dk2"/>
                </a:solidFill>
              </a:rPr>
              <a:t>Little cabling</a:t>
            </a:r>
            <a:endParaRPr/>
          </a:p>
          <a:p>
            <a:pPr indent="-285750" lvl="1" marL="742950" rtl="0" algn="l">
              <a:spcBef>
                <a:spcPts val="480"/>
              </a:spcBef>
              <a:spcAft>
                <a:spcPts val="0"/>
              </a:spcAft>
              <a:buClr>
                <a:schemeClr val="dk2"/>
              </a:buClr>
              <a:buSzPts val="2400"/>
              <a:buChar char="–"/>
            </a:pPr>
            <a:r>
              <a:rPr lang="en-US">
                <a:solidFill>
                  <a:schemeClr val="dk2"/>
                </a:solidFill>
              </a:rPr>
              <a:t>Easy to install</a:t>
            </a:r>
            <a:endParaRPr/>
          </a:p>
          <a:p>
            <a:pPr indent="-165100" lvl="0" marL="342900" rtl="0" algn="l">
              <a:spcBef>
                <a:spcPts val="560"/>
              </a:spcBef>
              <a:spcAft>
                <a:spcPts val="0"/>
              </a:spcAft>
              <a:buClr>
                <a:schemeClr val="dk1"/>
              </a:buClr>
              <a:buSzPts val="2800"/>
              <a:buNone/>
            </a:pPr>
            <a:r>
              <a:t/>
            </a:r>
            <a:endParaRPr>
              <a:solidFill>
                <a:schemeClr val="dk2"/>
              </a:solidFill>
            </a:endParaRPr>
          </a:p>
          <a:p>
            <a:pPr indent="-342900" lvl="0" marL="342900" rtl="0" algn="l">
              <a:spcBef>
                <a:spcPts val="560"/>
              </a:spcBef>
              <a:spcAft>
                <a:spcPts val="0"/>
              </a:spcAft>
              <a:buClr>
                <a:schemeClr val="dk2"/>
              </a:buClr>
              <a:buSzPts val="2800"/>
              <a:buChar char="•"/>
            </a:pPr>
            <a:r>
              <a:rPr b="1" lang="en-US" u="sng">
                <a:solidFill>
                  <a:schemeClr val="dk2"/>
                </a:solidFill>
              </a:rPr>
              <a:t>Cons:</a:t>
            </a:r>
            <a:endParaRPr/>
          </a:p>
          <a:p>
            <a:pPr indent="-285750" lvl="1" marL="742950" rtl="0" algn="l">
              <a:spcBef>
                <a:spcPts val="480"/>
              </a:spcBef>
              <a:spcAft>
                <a:spcPts val="0"/>
              </a:spcAft>
              <a:buClr>
                <a:schemeClr val="dk2"/>
              </a:buClr>
              <a:buSzPts val="2400"/>
              <a:buChar char="–"/>
            </a:pPr>
            <a:r>
              <a:rPr lang="en-US">
                <a:solidFill>
                  <a:schemeClr val="dk2"/>
                </a:solidFill>
              </a:rPr>
              <a:t>Difficult to modify</a:t>
            </a:r>
            <a:endParaRPr/>
          </a:p>
          <a:p>
            <a:pPr indent="-285750" lvl="1" marL="742950" rtl="0" algn="l">
              <a:spcBef>
                <a:spcPts val="480"/>
              </a:spcBef>
              <a:spcAft>
                <a:spcPts val="0"/>
              </a:spcAft>
              <a:buClr>
                <a:schemeClr val="dk2"/>
              </a:buClr>
              <a:buSzPts val="2400"/>
              <a:buChar char="–"/>
            </a:pPr>
            <a:r>
              <a:rPr lang="en-US">
                <a:solidFill>
                  <a:schemeClr val="dk2"/>
                </a:solidFill>
              </a:rPr>
              <a:t>Difficult to isolate fault</a:t>
            </a:r>
            <a:endParaRPr/>
          </a:p>
          <a:p>
            <a:pPr indent="-285750" lvl="1" marL="742950" rtl="0" algn="l">
              <a:spcBef>
                <a:spcPts val="480"/>
              </a:spcBef>
              <a:spcAft>
                <a:spcPts val="0"/>
              </a:spcAft>
              <a:buClr>
                <a:schemeClr val="dk2"/>
              </a:buClr>
              <a:buSzPts val="2400"/>
              <a:buChar char="–"/>
            </a:pPr>
            <a:r>
              <a:rPr lang="en-US">
                <a:solidFill>
                  <a:schemeClr val="dk2"/>
                </a:solidFill>
              </a:rPr>
              <a:t>Break in the bus cable stops all transmission</a:t>
            </a:r>
            <a:endParaRPr/>
          </a:p>
        </p:txBody>
      </p:sp>
      <p:grpSp>
        <p:nvGrpSpPr>
          <p:cNvPr id="935" name="Google Shape;935;p96"/>
          <p:cNvGrpSpPr/>
          <p:nvPr/>
        </p:nvGrpSpPr>
        <p:grpSpPr>
          <a:xfrm>
            <a:off x="533400" y="1981200"/>
            <a:ext cx="3711575" cy="1423988"/>
            <a:chOff x="336" y="1248"/>
            <a:chExt cx="2338" cy="897"/>
          </a:xfrm>
        </p:grpSpPr>
        <p:sp>
          <p:nvSpPr>
            <p:cNvPr id="936" name="Google Shape;936;p96"/>
            <p:cNvSpPr/>
            <p:nvPr/>
          </p:nvSpPr>
          <p:spPr>
            <a:xfrm>
              <a:off x="371" y="2076"/>
              <a:ext cx="2269" cy="47"/>
            </a:xfrm>
            <a:prstGeom prst="rect">
              <a:avLst/>
            </a:prstGeom>
            <a:gradFill>
              <a:gsLst>
                <a:gs pos="0">
                  <a:srgbClr val="375A85"/>
                </a:gs>
                <a:gs pos="50000">
                  <a:schemeClr val="accent1"/>
                </a:gs>
                <a:gs pos="100000">
                  <a:srgbClr val="375A85"/>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37" name="Google Shape;937;p96"/>
            <p:cNvGrpSpPr/>
            <p:nvPr/>
          </p:nvGrpSpPr>
          <p:grpSpPr>
            <a:xfrm>
              <a:off x="762" y="1490"/>
              <a:ext cx="172" cy="655"/>
              <a:chOff x="1344" y="1680"/>
              <a:chExt cx="240" cy="912"/>
            </a:xfrm>
          </p:grpSpPr>
          <p:sp>
            <p:nvSpPr>
              <p:cNvPr id="938" name="Google Shape;938;p96"/>
              <p:cNvSpPr/>
              <p:nvPr/>
            </p:nvSpPr>
            <p:spPr>
              <a:xfrm>
                <a:off x="1440" y="1680"/>
                <a:ext cx="46" cy="865"/>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96"/>
              <p:cNvSpPr/>
              <p:nvPr/>
            </p:nvSpPr>
            <p:spPr>
              <a:xfrm>
                <a:off x="1344" y="2449"/>
                <a:ext cx="240" cy="143"/>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0" name="Google Shape;940;p96"/>
            <p:cNvGrpSpPr/>
            <p:nvPr/>
          </p:nvGrpSpPr>
          <p:grpSpPr>
            <a:xfrm>
              <a:off x="1417" y="1490"/>
              <a:ext cx="173" cy="655"/>
              <a:chOff x="1344" y="1680"/>
              <a:chExt cx="240" cy="912"/>
            </a:xfrm>
          </p:grpSpPr>
          <p:sp>
            <p:nvSpPr>
              <p:cNvPr id="941" name="Google Shape;941;p96"/>
              <p:cNvSpPr/>
              <p:nvPr/>
            </p:nvSpPr>
            <p:spPr>
              <a:xfrm>
                <a:off x="1440" y="1680"/>
                <a:ext cx="50" cy="865"/>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96"/>
              <p:cNvSpPr/>
              <p:nvPr/>
            </p:nvSpPr>
            <p:spPr>
              <a:xfrm>
                <a:off x="1344" y="2449"/>
                <a:ext cx="240" cy="143"/>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3" name="Google Shape;943;p96"/>
            <p:cNvGrpSpPr/>
            <p:nvPr/>
          </p:nvGrpSpPr>
          <p:grpSpPr>
            <a:xfrm>
              <a:off x="2073" y="1490"/>
              <a:ext cx="172" cy="655"/>
              <a:chOff x="1344" y="1680"/>
              <a:chExt cx="240" cy="912"/>
            </a:xfrm>
          </p:grpSpPr>
          <p:sp>
            <p:nvSpPr>
              <p:cNvPr id="944" name="Google Shape;944;p96"/>
              <p:cNvSpPr/>
              <p:nvPr/>
            </p:nvSpPr>
            <p:spPr>
              <a:xfrm>
                <a:off x="1440" y="1680"/>
                <a:ext cx="46" cy="865"/>
              </a:xfrm>
              <a:prstGeom prst="rect">
                <a:avLst/>
              </a:prstGeom>
              <a:gradFill>
                <a:gsLst>
                  <a:gs pos="0">
                    <a:srgbClr val="375A85"/>
                  </a:gs>
                  <a:gs pos="50000">
                    <a:schemeClr val="accent1"/>
                  </a:gs>
                  <a:gs pos="100000">
                    <a:srgbClr val="375A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96"/>
              <p:cNvSpPr/>
              <p:nvPr/>
            </p:nvSpPr>
            <p:spPr>
              <a:xfrm>
                <a:off x="1344" y="2449"/>
                <a:ext cx="240" cy="143"/>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6" name="Google Shape;946;p96"/>
            <p:cNvSpPr/>
            <p:nvPr/>
          </p:nvSpPr>
          <p:spPr>
            <a:xfrm>
              <a:off x="624" y="1248"/>
              <a:ext cx="448"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96"/>
            <p:cNvSpPr/>
            <p:nvPr/>
          </p:nvSpPr>
          <p:spPr>
            <a:xfrm>
              <a:off x="336" y="2042"/>
              <a:ext cx="35" cy="103"/>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96"/>
            <p:cNvSpPr/>
            <p:nvPr/>
          </p:nvSpPr>
          <p:spPr>
            <a:xfrm>
              <a:off x="2640" y="2042"/>
              <a:ext cx="34" cy="103"/>
            </a:xfrm>
            <a:prstGeom prst="rect">
              <a:avLst/>
            </a:prstGeom>
            <a:gradFill>
              <a:gsLst>
                <a:gs pos="0">
                  <a:srgbClr val="873836"/>
                </a:gs>
                <a:gs pos="50000">
                  <a:schemeClr val="accent2"/>
                </a:gs>
                <a:gs pos="100000">
                  <a:srgbClr val="87383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96"/>
            <p:cNvSpPr/>
            <p:nvPr/>
          </p:nvSpPr>
          <p:spPr>
            <a:xfrm>
              <a:off x="1279" y="1248"/>
              <a:ext cx="449"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96"/>
            <p:cNvSpPr/>
            <p:nvPr/>
          </p:nvSpPr>
          <p:spPr>
            <a:xfrm>
              <a:off x="1935" y="1248"/>
              <a:ext cx="448" cy="338"/>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51" name="Google Shape;951;p96"/>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957" name="Google Shape;957;p97"/>
          <p:cNvSpPr txBox="1"/>
          <p:nvPr>
            <p:ph type="title"/>
          </p:nvPr>
        </p:nvSpPr>
        <p:spPr>
          <a:xfrm>
            <a:off x="457200" y="1055688"/>
            <a:ext cx="8229600" cy="12271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Ring Topology</a:t>
            </a:r>
            <a:endParaRPr/>
          </a:p>
        </p:txBody>
      </p:sp>
      <p:grpSp>
        <p:nvGrpSpPr>
          <p:cNvPr id="958" name="Google Shape;958;p97"/>
          <p:cNvGrpSpPr/>
          <p:nvPr/>
        </p:nvGrpSpPr>
        <p:grpSpPr>
          <a:xfrm>
            <a:off x="1052513" y="3533775"/>
            <a:ext cx="6643687" cy="3324225"/>
            <a:chOff x="976313" y="1843088"/>
            <a:chExt cx="6643687" cy="3324225"/>
          </a:xfrm>
        </p:grpSpPr>
        <p:sp>
          <p:nvSpPr>
            <p:cNvPr id="959" name="Google Shape;959;p97"/>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97"/>
            <p:cNvSpPr/>
            <p:nvPr/>
          </p:nvSpPr>
          <p:spPr>
            <a:xfrm>
              <a:off x="46482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97"/>
            <p:cNvSpPr/>
            <p:nvPr/>
          </p:nvSpPr>
          <p:spPr>
            <a:xfrm>
              <a:off x="66294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97"/>
            <p:cNvSpPr/>
            <p:nvPr/>
          </p:nvSpPr>
          <p:spPr>
            <a:xfrm>
              <a:off x="11430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97"/>
            <p:cNvSpPr/>
            <p:nvPr/>
          </p:nvSpPr>
          <p:spPr>
            <a:xfrm>
              <a:off x="3048000" y="4054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97"/>
            <p:cNvSpPr/>
            <p:nvPr/>
          </p:nvSpPr>
          <p:spPr>
            <a:xfrm>
              <a:off x="2971800" y="41148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97"/>
            <p:cNvSpPr/>
            <p:nvPr/>
          </p:nvSpPr>
          <p:spPr>
            <a:xfrm rot="5400000">
              <a:off x="1866900" y="39243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97"/>
            <p:cNvSpPr/>
            <p:nvPr/>
          </p:nvSpPr>
          <p:spPr>
            <a:xfrm>
              <a:off x="1981200" y="2819400"/>
              <a:ext cx="3810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97"/>
            <p:cNvSpPr txBox="1"/>
            <p:nvPr/>
          </p:nvSpPr>
          <p:spPr>
            <a:xfrm>
              <a:off x="3352800" y="480060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A</a:t>
              </a:r>
              <a:endParaRPr/>
            </a:p>
          </p:txBody>
        </p:sp>
        <p:sp>
          <p:nvSpPr>
            <p:cNvPr id="968" name="Google Shape;968;p97"/>
            <p:cNvSpPr txBox="1"/>
            <p:nvPr/>
          </p:nvSpPr>
          <p:spPr>
            <a:xfrm>
              <a:off x="976313" y="3062288"/>
              <a:ext cx="319087"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B</a:t>
              </a:r>
              <a:endParaRPr/>
            </a:p>
          </p:txBody>
        </p:sp>
        <p:sp>
          <p:nvSpPr>
            <p:cNvPr id="969" name="Google Shape;969;p97"/>
            <p:cNvSpPr txBox="1"/>
            <p:nvPr/>
          </p:nvSpPr>
          <p:spPr>
            <a:xfrm>
              <a:off x="4953000" y="1843088"/>
              <a:ext cx="3206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C</a:t>
              </a:r>
              <a:endParaRPr/>
            </a:p>
          </p:txBody>
        </p:sp>
        <p:sp>
          <p:nvSpPr>
            <p:cNvPr id="970" name="Google Shape;970;p97"/>
            <p:cNvSpPr txBox="1"/>
            <p:nvPr/>
          </p:nvSpPr>
          <p:spPr>
            <a:xfrm>
              <a:off x="6934200" y="2667000"/>
              <a:ext cx="3397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folHlink"/>
                  </a:solidFill>
                  <a:latin typeface="Calibri"/>
                  <a:ea typeface="Calibri"/>
                  <a:cs typeface="Calibri"/>
                  <a:sym typeface="Calibri"/>
                </a:rPr>
                <a:t>D</a:t>
              </a:r>
              <a:endParaRPr/>
            </a:p>
          </p:txBody>
        </p:sp>
      </p:grpSp>
      <p:pic>
        <p:nvPicPr>
          <p:cNvPr id="971" name="Google Shape;971;p97"/>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
        <p:nvSpPr>
          <p:cNvPr id="972" name="Google Shape;972;p97"/>
          <p:cNvSpPr/>
          <p:nvPr/>
        </p:nvSpPr>
        <p:spPr>
          <a:xfrm>
            <a:off x="457200" y="2967038"/>
            <a:ext cx="7772400" cy="6461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configuration that connects all nodes in a closed loop on which messages travel in one direction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978" name="Google Shape;978;p98"/>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2557" y="760"/>
                </a:lnTo>
                <a:lnTo>
                  <a:pt x="2548" y="918"/>
                </a:lnTo>
                <a:lnTo>
                  <a:pt x="2440" y="918"/>
                </a:lnTo>
                <a:lnTo>
                  <a:pt x="2448" y="760"/>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98"/>
          <p:cNvSpPr/>
          <p:nvPr/>
        </p:nvSpPr>
        <p:spPr>
          <a:xfrm>
            <a:off x="1905000" y="27432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Ring Topology</a:t>
            </a:r>
            <a:endParaRPr/>
          </a:p>
        </p:txBody>
      </p:sp>
      <p:sp>
        <p:nvSpPr>
          <p:cNvPr id="981" name="Google Shape;981;p98"/>
          <p:cNvSpPr/>
          <p:nvPr/>
        </p:nvSpPr>
        <p:spPr>
          <a:xfrm>
            <a:off x="4648200" y="2133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98"/>
          <p:cNvSpPr/>
          <p:nvPr/>
        </p:nvSpPr>
        <p:spPr>
          <a:xfrm>
            <a:off x="66294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98"/>
          <p:cNvSpPr/>
          <p:nvPr/>
        </p:nvSpPr>
        <p:spPr>
          <a:xfrm>
            <a:off x="1143000" y="29718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98"/>
          <p:cNvSpPr/>
          <p:nvPr/>
        </p:nvSpPr>
        <p:spPr>
          <a:xfrm>
            <a:off x="3048000" y="40544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98"/>
          <p:cNvSpPr/>
          <p:nvPr/>
        </p:nvSpPr>
        <p:spPr>
          <a:xfrm>
            <a:off x="5334000" y="40386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6" name="Google Shape;986;p98"/>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500"/>
                                        <p:tgtEl>
                                          <p:spTgt spid="9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500"/>
                                        <p:tgtEl>
                                          <p:spTgt spid="978"/>
                                        </p:tgtEl>
                                      </p:cBhvr>
                                    </p:animEffect>
                                  </p:childTnLst>
                                </p:cTn>
                              </p:par>
                              <p:par>
                                <p:cTn fill="hold" nodeType="withEffect" presetClass="exit" presetID="10" presetSubtype="0">
                                  <p:stCondLst>
                                    <p:cond delay="0"/>
                                  </p:stCondLst>
                                  <p:childTnLst>
                                    <p:animEffect filter="fade" transition="out">
                                      <p:cBhvr>
                                        <p:cTn dur="500"/>
                                        <p:tgtEl>
                                          <p:spTgt spid="979"/>
                                        </p:tgtEl>
                                      </p:cBhvr>
                                    </p:animEffect>
                                    <p:set>
                                      <p:cBhvr>
                                        <p:cTn dur="1" fill="hold">
                                          <p:stCondLst>
                                            <p:cond delay="500"/>
                                          </p:stCondLst>
                                        </p:cTn>
                                        <p:tgtEl>
                                          <p:spTgt spid="9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992" name="Google Shape;992;p99"/>
          <p:cNvSpPr/>
          <p:nvPr/>
        </p:nvSpPr>
        <p:spPr>
          <a:xfrm>
            <a:off x="1143000" y="1828800"/>
            <a:ext cx="4953000" cy="1524000"/>
          </a:xfrm>
          <a:custGeom>
            <a:rect b="b" l="l" r="r" t="t"/>
            <a:pathLst>
              <a:path extrusionOk="0" h="960" w="312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Ring Topology</a:t>
            </a:r>
            <a:endParaRPr/>
          </a:p>
        </p:txBody>
      </p:sp>
      <p:sp>
        <p:nvSpPr>
          <p:cNvPr id="994" name="Google Shape;994;p99"/>
          <p:cNvSpPr txBox="1"/>
          <p:nvPr>
            <p:ph idx="2" type="body"/>
          </p:nvPr>
        </p:nvSpPr>
        <p:spPr>
          <a:xfrm>
            <a:off x="4648200" y="3200400"/>
            <a:ext cx="4038600" cy="3352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2"/>
              </a:buClr>
              <a:buSzPts val="2400"/>
              <a:buChar char="•"/>
            </a:pPr>
            <a:r>
              <a:rPr b="1" lang="en-US" sz="2400" u="sng">
                <a:solidFill>
                  <a:schemeClr val="dk2"/>
                </a:solidFill>
              </a:rPr>
              <a:t>Pros:</a:t>
            </a:r>
            <a:endParaRPr/>
          </a:p>
          <a:p>
            <a:pPr indent="-285750" lvl="1" marL="742950" rtl="0" algn="l">
              <a:spcBef>
                <a:spcPts val="400"/>
              </a:spcBef>
              <a:spcAft>
                <a:spcPts val="0"/>
              </a:spcAft>
              <a:buClr>
                <a:schemeClr val="dk2"/>
              </a:buClr>
              <a:buSzPts val="2000"/>
              <a:buChar char="–"/>
            </a:pPr>
            <a:r>
              <a:rPr lang="en-US" sz="2000">
                <a:solidFill>
                  <a:schemeClr val="dk2"/>
                </a:solidFill>
              </a:rPr>
              <a:t>Easy to install</a:t>
            </a:r>
            <a:endParaRPr/>
          </a:p>
          <a:p>
            <a:pPr indent="-285750" lvl="1" marL="742950" rtl="0" algn="l">
              <a:spcBef>
                <a:spcPts val="400"/>
              </a:spcBef>
              <a:spcAft>
                <a:spcPts val="0"/>
              </a:spcAft>
              <a:buClr>
                <a:schemeClr val="dk2"/>
              </a:buClr>
              <a:buSzPts val="2000"/>
              <a:buChar char="–"/>
            </a:pPr>
            <a:r>
              <a:rPr lang="en-US" sz="2000">
                <a:solidFill>
                  <a:schemeClr val="dk2"/>
                </a:solidFill>
              </a:rPr>
              <a:t>Easy to identify fault</a:t>
            </a:r>
            <a:endParaRPr/>
          </a:p>
          <a:p>
            <a:pPr indent="-190500" lvl="0" marL="342900" rtl="0" algn="l">
              <a:spcBef>
                <a:spcPts val="480"/>
              </a:spcBef>
              <a:spcAft>
                <a:spcPts val="0"/>
              </a:spcAft>
              <a:buClr>
                <a:schemeClr val="dk1"/>
              </a:buClr>
              <a:buSzPts val="2400"/>
              <a:buNone/>
            </a:pPr>
            <a:r>
              <a:t/>
            </a:r>
            <a:endParaRPr sz="2400">
              <a:solidFill>
                <a:schemeClr val="dk2"/>
              </a:solidFill>
            </a:endParaRPr>
          </a:p>
          <a:p>
            <a:pPr indent="-342900" lvl="0" marL="342900" rtl="0" algn="l">
              <a:spcBef>
                <a:spcPts val="480"/>
              </a:spcBef>
              <a:spcAft>
                <a:spcPts val="0"/>
              </a:spcAft>
              <a:buClr>
                <a:schemeClr val="dk2"/>
              </a:buClr>
              <a:buSzPts val="2400"/>
              <a:buChar char="•"/>
            </a:pPr>
            <a:r>
              <a:rPr b="1" lang="en-US" sz="2400" u="sng">
                <a:solidFill>
                  <a:schemeClr val="dk2"/>
                </a:solidFill>
              </a:rPr>
              <a:t>Cons:</a:t>
            </a:r>
            <a:endParaRPr/>
          </a:p>
          <a:p>
            <a:pPr indent="-285750" lvl="1" marL="742950" rtl="0" algn="l">
              <a:spcBef>
                <a:spcPts val="400"/>
              </a:spcBef>
              <a:spcAft>
                <a:spcPts val="0"/>
              </a:spcAft>
              <a:buClr>
                <a:schemeClr val="dk2"/>
              </a:buClr>
              <a:buSzPts val="2000"/>
              <a:buChar char="–"/>
            </a:pPr>
            <a:r>
              <a:rPr lang="en-US" sz="2000">
                <a:solidFill>
                  <a:schemeClr val="dk2"/>
                </a:solidFill>
              </a:rPr>
              <a:t>Delay in large ring</a:t>
            </a:r>
            <a:endParaRPr/>
          </a:p>
          <a:p>
            <a:pPr indent="-285750" lvl="1" marL="742950" rtl="0" algn="l">
              <a:spcBef>
                <a:spcPts val="400"/>
              </a:spcBef>
              <a:spcAft>
                <a:spcPts val="0"/>
              </a:spcAft>
              <a:buClr>
                <a:schemeClr val="dk2"/>
              </a:buClr>
              <a:buSzPts val="2000"/>
              <a:buChar char="–"/>
            </a:pPr>
            <a:r>
              <a:rPr lang="en-US" sz="2000">
                <a:solidFill>
                  <a:schemeClr val="dk2"/>
                </a:solidFill>
              </a:rPr>
              <a:t>Break in the ring stops all transmission</a:t>
            </a:r>
            <a:endParaRPr/>
          </a:p>
        </p:txBody>
      </p:sp>
      <p:sp>
        <p:nvSpPr>
          <p:cNvPr id="995" name="Google Shape;995;p99"/>
          <p:cNvSpPr/>
          <p:nvPr/>
        </p:nvSpPr>
        <p:spPr>
          <a:xfrm>
            <a:off x="3886200" y="12192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99"/>
          <p:cNvSpPr/>
          <p:nvPr/>
        </p:nvSpPr>
        <p:spPr>
          <a:xfrm>
            <a:off x="5867400" y="20574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99"/>
          <p:cNvSpPr/>
          <p:nvPr/>
        </p:nvSpPr>
        <p:spPr>
          <a:xfrm>
            <a:off x="381000" y="2057400"/>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99"/>
          <p:cNvSpPr/>
          <p:nvPr/>
        </p:nvSpPr>
        <p:spPr>
          <a:xfrm>
            <a:off x="2286000" y="3140075"/>
            <a:ext cx="990600" cy="746125"/>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99" name="Google Shape;999;p99"/>
          <p:cNvPicPr preferRelativeResize="0"/>
          <p:nvPr/>
        </p:nvPicPr>
        <p:blipFill rotWithShape="1">
          <a:blip r:embed="rId3">
            <a:alphaModFix/>
          </a:blip>
          <a:srcRect b="0" l="0" r="0" t="0"/>
          <a:stretch/>
        </p:blipFill>
        <p:spPr>
          <a:xfrm>
            <a:off x="28575" y="0"/>
            <a:ext cx="1343025" cy="762000"/>
          </a:xfrm>
          <a:prstGeom prst="rect">
            <a:avLst/>
          </a:prstGeom>
          <a:noFill/>
          <a:ln>
            <a:noFill/>
          </a:ln>
        </p:spPr>
      </p:pic>
      <p:pic>
        <p:nvPicPr>
          <p:cNvPr id="1000" name="Google Shape;1000;p99"/>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006" name="Google Shape;100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Hybrid Topologies</a:t>
            </a:r>
            <a:endParaRPr/>
          </a:p>
        </p:txBody>
      </p:sp>
      <p:pic>
        <p:nvPicPr>
          <p:cNvPr id="1007" name="Google Shape;1007;p100"/>
          <p:cNvPicPr preferRelativeResize="0"/>
          <p:nvPr/>
        </p:nvPicPr>
        <p:blipFill rotWithShape="1">
          <a:blip r:embed="rId3">
            <a:alphaModFix/>
          </a:blip>
          <a:srcRect b="0" l="0" r="0" t="0"/>
          <a:stretch/>
        </p:blipFill>
        <p:spPr>
          <a:xfrm>
            <a:off x="3505200" y="2100263"/>
            <a:ext cx="3200400" cy="1131887"/>
          </a:xfrm>
          <a:prstGeom prst="rect">
            <a:avLst/>
          </a:prstGeom>
          <a:noFill/>
          <a:ln>
            <a:noFill/>
          </a:ln>
        </p:spPr>
      </p:pic>
      <p:grpSp>
        <p:nvGrpSpPr>
          <p:cNvPr id="1008" name="Google Shape;1008;p100"/>
          <p:cNvGrpSpPr/>
          <p:nvPr/>
        </p:nvGrpSpPr>
        <p:grpSpPr>
          <a:xfrm>
            <a:off x="1752600" y="2667000"/>
            <a:ext cx="1752600" cy="2514600"/>
            <a:chOff x="1104" y="1968"/>
            <a:chExt cx="1104" cy="1584"/>
          </a:xfrm>
        </p:grpSpPr>
        <p:cxnSp>
          <p:nvCxnSpPr>
            <p:cNvPr id="1009" name="Google Shape;1009;p100"/>
            <p:cNvCxnSpPr/>
            <p:nvPr/>
          </p:nvCxnSpPr>
          <p:spPr>
            <a:xfrm rot="10800000">
              <a:off x="1104" y="1968"/>
              <a:ext cx="0" cy="1584"/>
            </a:xfrm>
            <a:prstGeom prst="straightConnector1">
              <a:avLst/>
            </a:prstGeom>
            <a:noFill/>
            <a:ln cap="flat" cmpd="sng" w="76200">
              <a:solidFill>
                <a:srgbClr val="FF0000"/>
              </a:solidFill>
              <a:prstDash val="solid"/>
              <a:round/>
              <a:headEnd len="med" w="med" type="none"/>
              <a:tailEnd len="med" w="med" type="none"/>
            </a:ln>
          </p:spPr>
        </p:cxnSp>
        <p:cxnSp>
          <p:nvCxnSpPr>
            <p:cNvPr id="1010" name="Google Shape;1010;p100"/>
            <p:cNvCxnSpPr/>
            <p:nvPr/>
          </p:nvCxnSpPr>
          <p:spPr>
            <a:xfrm>
              <a:off x="1104" y="1968"/>
              <a:ext cx="1104" cy="0"/>
            </a:xfrm>
            <a:prstGeom prst="straightConnector1">
              <a:avLst/>
            </a:prstGeom>
            <a:noFill/>
            <a:ln cap="flat" cmpd="sng" w="76200">
              <a:solidFill>
                <a:srgbClr val="FF0000"/>
              </a:solidFill>
              <a:prstDash val="solid"/>
              <a:round/>
              <a:headEnd len="med" w="med" type="none"/>
              <a:tailEnd len="med" w="med" type="none"/>
            </a:ln>
          </p:spPr>
        </p:cxnSp>
      </p:grpSp>
      <p:grpSp>
        <p:nvGrpSpPr>
          <p:cNvPr id="1011" name="Google Shape;1011;p100"/>
          <p:cNvGrpSpPr/>
          <p:nvPr/>
        </p:nvGrpSpPr>
        <p:grpSpPr>
          <a:xfrm>
            <a:off x="6248400" y="2667000"/>
            <a:ext cx="1676400" cy="2286000"/>
            <a:chOff x="3936" y="1968"/>
            <a:chExt cx="1056" cy="1440"/>
          </a:xfrm>
        </p:grpSpPr>
        <p:cxnSp>
          <p:nvCxnSpPr>
            <p:cNvPr id="1012" name="Google Shape;1012;p100"/>
            <p:cNvCxnSpPr/>
            <p:nvPr/>
          </p:nvCxnSpPr>
          <p:spPr>
            <a:xfrm>
              <a:off x="3936" y="1968"/>
              <a:ext cx="1056" cy="0"/>
            </a:xfrm>
            <a:prstGeom prst="straightConnector1">
              <a:avLst/>
            </a:prstGeom>
            <a:noFill/>
            <a:ln cap="flat" cmpd="sng" w="76200">
              <a:solidFill>
                <a:srgbClr val="FF0000"/>
              </a:solidFill>
              <a:prstDash val="solid"/>
              <a:round/>
              <a:headEnd len="med" w="med" type="none"/>
              <a:tailEnd len="med" w="med" type="none"/>
            </a:ln>
          </p:spPr>
        </p:cxnSp>
        <p:cxnSp>
          <p:nvCxnSpPr>
            <p:cNvPr id="1013" name="Google Shape;1013;p100"/>
            <p:cNvCxnSpPr/>
            <p:nvPr/>
          </p:nvCxnSpPr>
          <p:spPr>
            <a:xfrm>
              <a:off x="4992" y="1968"/>
              <a:ext cx="0" cy="1440"/>
            </a:xfrm>
            <a:prstGeom prst="straightConnector1">
              <a:avLst/>
            </a:prstGeom>
            <a:noFill/>
            <a:ln cap="flat" cmpd="sng" w="76200">
              <a:solidFill>
                <a:srgbClr val="FF0000"/>
              </a:solidFill>
              <a:prstDash val="solid"/>
              <a:round/>
              <a:headEnd len="med" w="med" type="none"/>
              <a:tailEnd len="med" w="med" type="none"/>
            </a:ln>
          </p:spPr>
        </p:cxnSp>
      </p:grpSp>
      <p:grpSp>
        <p:nvGrpSpPr>
          <p:cNvPr id="1014" name="Google Shape;1014;p100"/>
          <p:cNvGrpSpPr/>
          <p:nvPr/>
        </p:nvGrpSpPr>
        <p:grpSpPr>
          <a:xfrm>
            <a:off x="762000" y="4724400"/>
            <a:ext cx="2590800" cy="952500"/>
            <a:chOff x="912" y="2112"/>
            <a:chExt cx="4608" cy="1704"/>
          </a:xfrm>
        </p:grpSpPr>
        <p:cxnSp>
          <p:nvCxnSpPr>
            <p:cNvPr id="1015" name="Google Shape;1015;p100"/>
            <p:cNvCxnSpPr/>
            <p:nvPr/>
          </p:nvCxnSpPr>
          <p:spPr>
            <a:xfrm>
              <a:off x="960" y="2976"/>
              <a:ext cx="4512" cy="0"/>
            </a:xfrm>
            <a:prstGeom prst="straightConnector1">
              <a:avLst/>
            </a:prstGeom>
            <a:noFill/>
            <a:ln cap="flat" cmpd="sng" w="76200">
              <a:solidFill>
                <a:srgbClr val="FF0000"/>
              </a:solidFill>
              <a:prstDash val="solid"/>
              <a:round/>
              <a:headEnd len="med" w="med" type="none"/>
              <a:tailEnd len="med" w="med" type="none"/>
            </a:ln>
          </p:spPr>
        </p:cxnSp>
        <p:grpSp>
          <p:nvGrpSpPr>
            <p:cNvPr id="1016" name="Google Shape;1016;p100"/>
            <p:cNvGrpSpPr/>
            <p:nvPr/>
          </p:nvGrpSpPr>
          <p:grpSpPr>
            <a:xfrm>
              <a:off x="2544" y="2976"/>
              <a:ext cx="192" cy="144"/>
              <a:chOff x="2544" y="2976"/>
              <a:chExt cx="192" cy="144"/>
            </a:xfrm>
          </p:grpSpPr>
          <p:cxnSp>
            <p:nvCxnSpPr>
              <p:cNvPr id="1017" name="Google Shape;1017;p100"/>
              <p:cNvCxnSpPr/>
              <p:nvPr/>
            </p:nvCxnSpPr>
            <p:spPr>
              <a:xfrm>
                <a:off x="2640" y="2976"/>
                <a:ext cx="0" cy="144"/>
              </a:xfrm>
              <a:prstGeom prst="straightConnector1">
                <a:avLst/>
              </a:prstGeom>
              <a:noFill/>
              <a:ln cap="flat" cmpd="sng" w="76200">
                <a:solidFill>
                  <a:srgbClr val="FF0000"/>
                </a:solidFill>
                <a:prstDash val="solid"/>
                <a:round/>
                <a:headEnd len="med" w="med" type="none"/>
                <a:tailEnd len="med" w="med" type="none"/>
              </a:ln>
            </p:spPr>
          </p:cxnSp>
          <p:grpSp>
            <p:nvGrpSpPr>
              <p:cNvPr id="1018" name="Google Shape;1018;p100"/>
              <p:cNvGrpSpPr/>
              <p:nvPr/>
            </p:nvGrpSpPr>
            <p:grpSpPr>
              <a:xfrm>
                <a:off x="2544" y="2976"/>
                <a:ext cx="192" cy="96"/>
                <a:chOff x="1296" y="2256"/>
                <a:chExt cx="192" cy="96"/>
              </a:xfrm>
            </p:grpSpPr>
            <p:cxnSp>
              <p:nvCxnSpPr>
                <p:cNvPr id="1019" name="Google Shape;1019;p100"/>
                <p:cNvCxnSpPr/>
                <p:nvPr/>
              </p:nvCxnSpPr>
              <p:spPr>
                <a:xfrm>
                  <a:off x="1296" y="2256"/>
                  <a:ext cx="192" cy="0"/>
                </a:xfrm>
                <a:prstGeom prst="straightConnector1">
                  <a:avLst/>
                </a:prstGeom>
                <a:noFill/>
                <a:ln cap="flat" cmpd="sng" w="76200">
                  <a:solidFill>
                    <a:schemeClr val="dk1"/>
                  </a:solidFill>
                  <a:prstDash val="solid"/>
                  <a:round/>
                  <a:headEnd len="med" w="med" type="none"/>
                  <a:tailEnd len="med" w="med" type="none"/>
                </a:ln>
              </p:spPr>
            </p:cxnSp>
            <p:cxnSp>
              <p:nvCxnSpPr>
                <p:cNvPr id="1020" name="Google Shape;1020;p100"/>
                <p:cNvCxnSpPr/>
                <p:nvPr/>
              </p:nvCxnSpPr>
              <p:spPr>
                <a:xfrm>
                  <a:off x="1392" y="2256"/>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1021" name="Google Shape;1021;p100"/>
            <p:cNvGrpSpPr/>
            <p:nvPr/>
          </p:nvGrpSpPr>
          <p:grpSpPr>
            <a:xfrm>
              <a:off x="1200" y="2976"/>
              <a:ext cx="192" cy="144"/>
              <a:chOff x="1200" y="2976"/>
              <a:chExt cx="192" cy="144"/>
            </a:xfrm>
          </p:grpSpPr>
          <p:cxnSp>
            <p:nvCxnSpPr>
              <p:cNvPr id="1022" name="Google Shape;1022;p100"/>
              <p:cNvCxnSpPr/>
              <p:nvPr/>
            </p:nvCxnSpPr>
            <p:spPr>
              <a:xfrm>
                <a:off x="1296" y="2976"/>
                <a:ext cx="0" cy="144"/>
              </a:xfrm>
              <a:prstGeom prst="straightConnector1">
                <a:avLst/>
              </a:prstGeom>
              <a:noFill/>
              <a:ln cap="flat" cmpd="sng" w="76200">
                <a:solidFill>
                  <a:srgbClr val="FF0000"/>
                </a:solidFill>
                <a:prstDash val="solid"/>
                <a:round/>
                <a:headEnd len="med" w="med" type="none"/>
                <a:tailEnd len="med" w="med" type="none"/>
              </a:ln>
            </p:spPr>
          </p:cxnSp>
          <p:grpSp>
            <p:nvGrpSpPr>
              <p:cNvPr id="1023" name="Google Shape;1023;p100"/>
              <p:cNvGrpSpPr/>
              <p:nvPr/>
            </p:nvGrpSpPr>
            <p:grpSpPr>
              <a:xfrm>
                <a:off x="1200" y="2976"/>
                <a:ext cx="192" cy="96"/>
                <a:chOff x="1296" y="2256"/>
                <a:chExt cx="192" cy="96"/>
              </a:xfrm>
            </p:grpSpPr>
            <p:cxnSp>
              <p:nvCxnSpPr>
                <p:cNvPr id="1024" name="Google Shape;1024;p100"/>
                <p:cNvCxnSpPr/>
                <p:nvPr/>
              </p:nvCxnSpPr>
              <p:spPr>
                <a:xfrm>
                  <a:off x="1296" y="2256"/>
                  <a:ext cx="192" cy="0"/>
                </a:xfrm>
                <a:prstGeom prst="straightConnector1">
                  <a:avLst/>
                </a:prstGeom>
                <a:noFill/>
                <a:ln cap="flat" cmpd="sng" w="76200">
                  <a:solidFill>
                    <a:schemeClr val="dk1"/>
                  </a:solidFill>
                  <a:prstDash val="solid"/>
                  <a:round/>
                  <a:headEnd len="med" w="med" type="none"/>
                  <a:tailEnd len="med" w="med" type="none"/>
                </a:ln>
              </p:spPr>
            </p:cxnSp>
            <p:cxnSp>
              <p:nvCxnSpPr>
                <p:cNvPr id="1025" name="Google Shape;1025;p100"/>
                <p:cNvCxnSpPr/>
                <p:nvPr/>
              </p:nvCxnSpPr>
              <p:spPr>
                <a:xfrm>
                  <a:off x="1392" y="2256"/>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1026" name="Google Shape;1026;p100"/>
            <p:cNvGrpSpPr/>
            <p:nvPr/>
          </p:nvGrpSpPr>
          <p:grpSpPr>
            <a:xfrm>
              <a:off x="5040" y="2736"/>
              <a:ext cx="192" cy="240"/>
              <a:chOff x="5040" y="2736"/>
              <a:chExt cx="192" cy="240"/>
            </a:xfrm>
          </p:grpSpPr>
          <p:cxnSp>
            <p:nvCxnSpPr>
              <p:cNvPr id="1027" name="Google Shape;1027;p100"/>
              <p:cNvCxnSpPr/>
              <p:nvPr/>
            </p:nvCxnSpPr>
            <p:spPr>
              <a:xfrm>
                <a:off x="5136" y="2736"/>
                <a:ext cx="0" cy="240"/>
              </a:xfrm>
              <a:prstGeom prst="straightConnector1">
                <a:avLst/>
              </a:prstGeom>
              <a:noFill/>
              <a:ln cap="flat" cmpd="sng" w="76200">
                <a:solidFill>
                  <a:srgbClr val="FF0000"/>
                </a:solidFill>
                <a:prstDash val="solid"/>
                <a:round/>
                <a:headEnd len="med" w="med" type="none"/>
                <a:tailEnd len="med" w="med" type="none"/>
              </a:ln>
            </p:spPr>
          </p:cxnSp>
          <p:grpSp>
            <p:nvGrpSpPr>
              <p:cNvPr id="1028" name="Google Shape;1028;p100"/>
              <p:cNvGrpSpPr/>
              <p:nvPr/>
            </p:nvGrpSpPr>
            <p:grpSpPr>
              <a:xfrm>
                <a:off x="5040" y="2880"/>
                <a:ext cx="192" cy="96"/>
                <a:chOff x="1728" y="2304"/>
                <a:chExt cx="192" cy="96"/>
              </a:xfrm>
            </p:grpSpPr>
            <p:cxnSp>
              <p:nvCxnSpPr>
                <p:cNvPr id="1029" name="Google Shape;1029;p100"/>
                <p:cNvCxnSpPr/>
                <p:nvPr/>
              </p:nvCxnSpPr>
              <p:spPr>
                <a:xfrm>
                  <a:off x="1728" y="2400"/>
                  <a:ext cx="192" cy="0"/>
                </a:xfrm>
                <a:prstGeom prst="straightConnector1">
                  <a:avLst/>
                </a:prstGeom>
                <a:noFill/>
                <a:ln cap="flat" cmpd="sng" w="76200">
                  <a:solidFill>
                    <a:schemeClr val="dk1"/>
                  </a:solidFill>
                  <a:prstDash val="solid"/>
                  <a:round/>
                  <a:headEnd len="med" w="med" type="none"/>
                  <a:tailEnd len="med" w="med" type="none"/>
                </a:ln>
              </p:spPr>
            </p:cxnSp>
            <p:cxnSp>
              <p:nvCxnSpPr>
                <p:cNvPr id="1030" name="Google Shape;1030;p100"/>
                <p:cNvCxnSpPr/>
                <p:nvPr/>
              </p:nvCxnSpPr>
              <p:spPr>
                <a:xfrm rot="10800000">
                  <a:off x="1824" y="2304"/>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1031" name="Google Shape;1031;p100"/>
            <p:cNvGrpSpPr/>
            <p:nvPr/>
          </p:nvGrpSpPr>
          <p:grpSpPr>
            <a:xfrm>
              <a:off x="3840" y="2784"/>
              <a:ext cx="192" cy="192"/>
              <a:chOff x="3840" y="2784"/>
              <a:chExt cx="192" cy="192"/>
            </a:xfrm>
          </p:grpSpPr>
          <p:cxnSp>
            <p:nvCxnSpPr>
              <p:cNvPr id="1032" name="Google Shape;1032;p100"/>
              <p:cNvCxnSpPr/>
              <p:nvPr/>
            </p:nvCxnSpPr>
            <p:spPr>
              <a:xfrm>
                <a:off x="3936" y="2784"/>
                <a:ext cx="0" cy="192"/>
              </a:xfrm>
              <a:prstGeom prst="straightConnector1">
                <a:avLst/>
              </a:prstGeom>
              <a:noFill/>
              <a:ln cap="flat" cmpd="sng" w="76200">
                <a:solidFill>
                  <a:srgbClr val="FF0000"/>
                </a:solidFill>
                <a:prstDash val="solid"/>
                <a:round/>
                <a:headEnd len="med" w="med" type="none"/>
                <a:tailEnd len="med" w="med" type="none"/>
              </a:ln>
            </p:spPr>
          </p:cxnSp>
          <p:grpSp>
            <p:nvGrpSpPr>
              <p:cNvPr id="1033" name="Google Shape;1033;p100"/>
              <p:cNvGrpSpPr/>
              <p:nvPr/>
            </p:nvGrpSpPr>
            <p:grpSpPr>
              <a:xfrm>
                <a:off x="3840" y="2880"/>
                <a:ext cx="192" cy="96"/>
                <a:chOff x="1728" y="2304"/>
                <a:chExt cx="192" cy="96"/>
              </a:xfrm>
            </p:grpSpPr>
            <p:cxnSp>
              <p:nvCxnSpPr>
                <p:cNvPr id="1034" name="Google Shape;1034;p100"/>
                <p:cNvCxnSpPr/>
                <p:nvPr/>
              </p:nvCxnSpPr>
              <p:spPr>
                <a:xfrm>
                  <a:off x="1728" y="2400"/>
                  <a:ext cx="192" cy="0"/>
                </a:xfrm>
                <a:prstGeom prst="straightConnector1">
                  <a:avLst/>
                </a:prstGeom>
                <a:noFill/>
                <a:ln cap="flat" cmpd="sng" w="76200">
                  <a:solidFill>
                    <a:schemeClr val="dk1"/>
                  </a:solidFill>
                  <a:prstDash val="solid"/>
                  <a:round/>
                  <a:headEnd len="med" w="med" type="none"/>
                  <a:tailEnd len="med" w="med" type="none"/>
                </a:ln>
              </p:spPr>
            </p:cxnSp>
            <p:cxnSp>
              <p:nvCxnSpPr>
                <p:cNvPr id="1035" name="Google Shape;1035;p100"/>
                <p:cNvCxnSpPr/>
                <p:nvPr/>
              </p:nvCxnSpPr>
              <p:spPr>
                <a:xfrm rot="10800000">
                  <a:off x="1824" y="2304"/>
                  <a:ext cx="0" cy="96"/>
                </a:xfrm>
                <a:prstGeom prst="straightConnector1">
                  <a:avLst/>
                </a:prstGeom>
                <a:noFill/>
                <a:ln cap="flat" cmpd="sng" w="76200">
                  <a:solidFill>
                    <a:schemeClr val="dk1"/>
                  </a:solidFill>
                  <a:prstDash val="solid"/>
                  <a:round/>
                  <a:headEnd len="med" w="med" type="none"/>
                  <a:tailEnd len="med" w="med" type="none"/>
                </a:ln>
              </p:spPr>
            </p:cxnSp>
          </p:grpSp>
        </p:grpSp>
        <p:grpSp>
          <p:nvGrpSpPr>
            <p:cNvPr id="1036" name="Google Shape;1036;p100"/>
            <p:cNvGrpSpPr/>
            <p:nvPr/>
          </p:nvGrpSpPr>
          <p:grpSpPr>
            <a:xfrm>
              <a:off x="912" y="2880"/>
              <a:ext cx="4608" cy="192"/>
              <a:chOff x="912" y="2880"/>
              <a:chExt cx="4608" cy="192"/>
            </a:xfrm>
          </p:grpSpPr>
          <p:grpSp>
            <p:nvGrpSpPr>
              <p:cNvPr id="1037" name="Google Shape;1037;p100"/>
              <p:cNvGrpSpPr/>
              <p:nvPr/>
            </p:nvGrpSpPr>
            <p:grpSpPr>
              <a:xfrm>
                <a:off x="912" y="2880"/>
                <a:ext cx="96" cy="192"/>
                <a:chOff x="1584" y="2256"/>
                <a:chExt cx="96" cy="192"/>
              </a:xfrm>
            </p:grpSpPr>
            <p:cxnSp>
              <p:nvCxnSpPr>
                <p:cNvPr id="1038" name="Google Shape;1038;p100"/>
                <p:cNvCxnSpPr/>
                <p:nvPr/>
              </p:nvCxnSpPr>
              <p:spPr>
                <a:xfrm>
                  <a:off x="1584" y="2256"/>
                  <a:ext cx="0" cy="192"/>
                </a:xfrm>
                <a:prstGeom prst="straightConnector1">
                  <a:avLst/>
                </a:prstGeom>
                <a:noFill/>
                <a:ln cap="flat" cmpd="sng" w="76200">
                  <a:solidFill>
                    <a:schemeClr val="dk1"/>
                  </a:solidFill>
                  <a:prstDash val="solid"/>
                  <a:round/>
                  <a:headEnd len="med" w="med" type="none"/>
                  <a:tailEnd len="med" w="med" type="none"/>
                </a:ln>
              </p:spPr>
            </p:cxnSp>
            <p:cxnSp>
              <p:nvCxnSpPr>
                <p:cNvPr id="1039" name="Google Shape;1039;p100"/>
                <p:cNvCxnSpPr/>
                <p:nvPr/>
              </p:nvCxnSpPr>
              <p:spPr>
                <a:xfrm>
                  <a:off x="1584" y="2352"/>
                  <a:ext cx="96" cy="0"/>
                </a:xfrm>
                <a:prstGeom prst="straightConnector1">
                  <a:avLst/>
                </a:prstGeom>
                <a:noFill/>
                <a:ln cap="flat" cmpd="sng" w="76200">
                  <a:solidFill>
                    <a:schemeClr val="dk1"/>
                  </a:solidFill>
                  <a:prstDash val="solid"/>
                  <a:round/>
                  <a:headEnd len="med" w="med" type="none"/>
                  <a:tailEnd len="med" w="med" type="none"/>
                </a:ln>
              </p:spPr>
            </p:cxnSp>
          </p:grpSp>
          <p:grpSp>
            <p:nvGrpSpPr>
              <p:cNvPr id="1040" name="Google Shape;1040;p100"/>
              <p:cNvGrpSpPr/>
              <p:nvPr/>
            </p:nvGrpSpPr>
            <p:grpSpPr>
              <a:xfrm>
                <a:off x="5424" y="2880"/>
                <a:ext cx="96" cy="192"/>
                <a:chOff x="1824" y="2112"/>
                <a:chExt cx="96" cy="192"/>
              </a:xfrm>
            </p:grpSpPr>
            <p:cxnSp>
              <p:nvCxnSpPr>
                <p:cNvPr id="1041" name="Google Shape;1041;p100"/>
                <p:cNvCxnSpPr/>
                <p:nvPr/>
              </p:nvCxnSpPr>
              <p:spPr>
                <a:xfrm>
                  <a:off x="1920" y="2112"/>
                  <a:ext cx="0" cy="192"/>
                </a:xfrm>
                <a:prstGeom prst="straightConnector1">
                  <a:avLst/>
                </a:prstGeom>
                <a:noFill/>
                <a:ln cap="flat" cmpd="sng" w="76200">
                  <a:solidFill>
                    <a:schemeClr val="dk1"/>
                  </a:solidFill>
                  <a:prstDash val="solid"/>
                  <a:round/>
                  <a:headEnd len="med" w="med" type="none"/>
                  <a:tailEnd len="med" w="med" type="none"/>
                </a:ln>
              </p:spPr>
            </p:cxnSp>
            <p:cxnSp>
              <p:nvCxnSpPr>
                <p:cNvPr id="1042" name="Google Shape;1042;p100"/>
                <p:cNvCxnSpPr/>
                <p:nvPr/>
              </p:nvCxnSpPr>
              <p:spPr>
                <a:xfrm rot="10800000">
                  <a:off x="1824" y="2208"/>
                  <a:ext cx="96" cy="0"/>
                </a:xfrm>
                <a:prstGeom prst="straightConnector1">
                  <a:avLst/>
                </a:prstGeom>
                <a:noFill/>
                <a:ln cap="flat" cmpd="sng" w="76200">
                  <a:solidFill>
                    <a:schemeClr val="dk1"/>
                  </a:solidFill>
                  <a:prstDash val="solid"/>
                  <a:round/>
                  <a:headEnd len="med" w="med" type="none"/>
                  <a:tailEnd len="med" w="med" type="none"/>
                </a:ln>
              </p:spPr>
            </p:cxnSp>
          </p:grpSp>
        </p:grpSp>
        <p:grpSp>
          <p:nvGrpSpPr>
            <p:cNvPr id="1043" name="Google Shape;1043;p100"/>
            <p:cNvGrpSpPr/>
            <p:nvPr/>
          </p:nvGrpSpPr>
          <p:grpSpPr>
            <a:xfrm>
              <a:off x="960" y="2112"/>
              <a:ext cx="4512" cy="1704"/>
              <a:chOff x="960" y="2112"/>
              <a:chExt cx="4512" cy="1704"/>
            </a:xfrm>
          </p:grpSpPr>
          <p:grpSp>
            <p:nvGrpSpPr>
              <p:cNvPr id="1044" name="Google Shape;1044;p100"/>
              <p:cNvGrpSpPr/>
              <p:nvPr/>
            </p:nvGrpSpPr>
            <p:grpSpPr>
              <a:xfrm>
                <a:off x="960" y="3120"/>
                <a:ext cx="698" cy="696"/>
                <a:chOff x="3840" y="0"/>
                <a:chExt cx="698" cy="696"/>
              </a:xfrm>
            </p:grpSpPr>
            <p:grpSp>
              <p:nvGrpSpPr>
                <p:cNvPr id="1045" name="Google Shape;1045;p100"/>
                <p:cNvGrpSpPr/>
                <p:nvPr/>
              </p:nvGrpSpPr>
              <p:grpSpPr>
                <a:xfrm>
                  <a:off x="3840" y="503"/>
                  <a:ext cx="698" cy="193"/>
                  <a:chOff x="4745" y="3239"/>
                  <a:chExt cx="698" cy="193"/>
                </a:xfrm>
              </p:grpSpPr>
              <p:sp>
                <p:nvSpPr>
                  <p:cNvPr id="1046" name="Google Shape;1046;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1" name="Google Shape;1051;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4" name="Google Shape;1054;p100"/>
                <p:cNvGrpSpPr/>
                <p:nvPr/>
              </p:nvGrpSpPr>
              <p:grpSpPr>
                <a:xfrm>
                  <a:off x="3895" y="0"/>
                  <a:ext cx="611" cy="428"/>
                  <a:chOff x="3744" y="2592"/>
                  <a:chExt cx="611" cy="428"/>
                </a:xfrm>
              </p:grpSpPr>
              <p:sp>
                <p:nvSpPr>
                  <p:cNvPr id="1055" name="Google Shape;1055;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59" name="Google Shape;1059;p100"/>
              <p:cNvGrpSpPr/>
              <p:nvPr/>
            </p:nvGrpSpPr>
            <p:grpSpPr>
              <a:xfrm>
                <a:off x="2326" y="3120"/>
                <a:ext cx="698" cy="696"/>
                <a:chOff x="3840" y="0"/>
                <a:chExt cx="698" cy="696"/>
              </a:xfrm>
            </p:grpSpPr>
            <p:grpSp>
              <p:nvGrpSpPr>
                <p:cNvPr id="1060" name="Google Shape;1060;p100"/>
                <p:cNvGrpSpPr/>
                <p:nvPr/>
              </p:nvGrpSpPr>
              <p:grpSpPr>
                <a:xfrm>
                  <a:off x="3840" y="503"/>
                  <a:ext cx="698" cy="193"/>
                  <a:chOff x="4745" y="3239"/>
                  <a:chExt cx="698" cy="193"/>
                </a:xfrm>
              </p:grpSpPr>
              <p:sp>
                <p:nvSpPr>
                  <p:cNvPr id="1061" name="Google Shape;1061;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6" name="Google Shape;1066;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9" name="Google Shape;1069;p100"/>
                <p:cNvGrpSpPr/>
                <p:nvPr/>
              </p:nvGrpSpPr>
              <p:grpSpPr>
                <a:xfrm>
                  <a:off x="3895" y="0"/>
                  <a:ext cx="611" cy="428"/>
                  <a:chOff x="3744" y="2592"/>
                  <a:chExt cx="611" cy="428"/>
                </a:xfrm>
              </p:grpSpPr>
              <p:sp>
                <p:nvSpPr>
                  <p:cNvPr id="1070" name="Google Shape;1070;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74" name="Google Shape;1074;p100"/>
              <p:cNvGrpSpPr/>
              <p:nvPr/>
            </p:nvGrpSpPr>
            <p:grpSpPr>
              <a:xfrm>
                <a:off x="3574" y="2112"/>
                <a:ext cx="698" cy="696"/>
                <a:chOff x="3840" y="0"/>
                <a:chExt cx="698" cy="696"/>
              </a:xfrm>
            </p:grpSpPr>
            <p:grpSp>
              <p:nvGrpSpPr>
                <p:cNvPr id="1075" name="Google Shape;1075;p100"/>
                <p:cNvGrpSpPr/>
                <p:nvPr/>
              </p:nvGrpSpPr>
              <p:grpSpPr>
                <a:xfrm>
                  <a:off x="3840" y="503"/>
                  <a:ext cx="698" cy="193"/>
                  <a:chOff x="4745" y="3239"/>
                  <a:chExt cx="698" cy="193"/>
                </a:xfrm>
              </p:grpSpPr>
              <p:sp>
                <p:nvSpPr>
                  <p:cNvPr id="1076" name="Google Shape;1076;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81" name="Google Shape;1081;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84" name="Google Shape;1084;p100"/>
                <p:cNvGrpSpPr/>
                <p:nvPr/>
              </p:nvGrpSpPr>
              <p:grpSpPr>
                <a:xfrm>
                  <a:off x="3895" y="0"/>
                  <a:ext cx="611" cy="428"/>
                  <a:chOff x="3744" y="2592"/>
                  <a:chExt cx="611" cy="428"/>
                </a:xfrm>
              </p:grpSpPr>
              <p:sp>
                <p:nvSpPr>
                  <p:cNvPr id="1085" name="Google Shape;1085;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89" name="Google Shape;1089;p100"/>
              <p:cNvGrpSpPr/>
              <p:nvPr/>
            </p:nvGrpSpPr>
            <p:grpSpPr>
              <a:xfrm>
                <a:off x="4774" y="2112"/>
                <a:ext cx="698" cy="696"/>
                <a:chOff x="3840" y="0"/>
                <a:chExt cx="698" cy="696"/>
              </a:xfrm>
            </p:grpSpPr>
            <p:grpSp>
              <p:nvGrpSpPr>
                <p:cNvPr id="1090" name="Google Shape;1090;p100"/>
                <p:cNvGrpSpPr/>
                <p:nvPr/>
              </p:nvGrpSpPr>
              <p:grpSpPr>
                <a:xfrm>
                  <a:off x="3840" y="503"/>
                  <a:ext cx="698" cy="193"/>
                  <a:chOff x="4745" y="3239"/>
                  <a:chExt cx="698" cy="193"/>
                </a:xfrm>
              </p:grpSpPr>
              <p:sp>
                <p:nvSpPr>
                  <p:cNvPr id="1091" name="Google Shape;1091;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6" name="Google Shape;1096;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9" name="Google Shape;1099;p100"/>
                <p:cNvGrpSpPr/>
                <p:nvPr/>
              </p:nvGrpSpPr>
              <p:grpSpPr>
                <a:xfrm>
                  <a:off x="3895" y="0"/>
                  <a:ext cx="611" cy="428"/>
                  <a:chOff x="3744" y="2592"/>
                  <a:chExt cx="611" cy="428"/>
                </a:xfrm>
              </p:grpSpPr>
              <p:sp>
                <p:nvSpPr>
                  <p:cNvPr id="1100" name="Google Shape;1100;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grpSp>
        <p:nvGrpSpPr>
          <p:cNvPr id="1104" name="Google Shape;1104;p100"/>
          <p:cNvGrpSpPr/>
          <p:nvPr/>
        </p:nvGrpSpPr>
        <p:grpSpPr>
          <a:xfrm>
            <a:off x="3810000" y="4572000"/>
            <a:ext cx="2743200" cy="1219200"/>
            <a:chOff x="2400" y="2880"/>
            <a:chExt cx="1728" cy="768"/>
          </a:xfrm>
        </p:grpSpPr>
        <p:grpSp>
          <p:nvGrpSpPr>
            <p:cNvPr id="1105" name="Google Shape;1105;p100"/>
            <p:cNvGrpSpPr/>
            <p:nvPr/>
          </p:nvGrpSpPr>
          <p:grpSpPr>
            <a:xfrm>
              <a:off x="2676" y="3206"/>
              <a:ext cx="454" cy="250"/>
              <a:chOff x="1584" y="2880"/>
              <a:chExt cx="1104" cy="624"/>
            </a:xfrm>
          </p:grpSpPr>
          <p:cxnSp>
            <p:nvCxnSpPr>
              <p:cNvPr id="1106" name="Google Shape;1106;p100"/>
              <p:cNvCxnSpPr/>
              <p:nvPr/>
            </p:nvCxnSpPr>
            <p:spPr>
              <a:xfrm>
                <a:off x="1584" y="2880"/>
                <a:ext cx="288" cy="0"/>
              </a:xfrm>
              <a:prstGeom prst="straightConnector1">
                <a:avLst/>
              </a:prstGeom>
              <a:noFill/>
              <a:ln cap="flat" cmpd="sng" w="76200">
                <a:solidFill>
                  <a:srgbClr val="FF0000"/>
                </a:solidFill>
                <a:prstDash val="solid"/>
                <a:round/>
                <a:headEnd len="med" w="med" type="none"/>
                <a:tailEnd len="med" w="med" type="none"/>
              </a:ln>
            </p:spPr>
          </p:cxnSp>
          <p:cxnSp>
            <p:nvCxnSpPr>
              <p:cNvPr id="1107" name="Google Shape;1107;p100"/>
              <p:cNvCxnSpPr/>
              <p:nvPr/>
            </p:nvCxnSpPr>
            <p:spPr>
              <a:xfrm>
                <a:off x="1872" y="2880"/>
                <a:ext cx="0" cy="624"/>
              </a:xfrm>
              <a:prstGeom prst="straightConnector1">
                <a:avLst/>
              </a:prstGeom>
              <a:noFill/>
              <a:ln cap="flat" cmpd="sng" w="76200">
                <a:solidFill>
                  <a:srgbClr val="FF0000"/>
                </a:solidFill>
                <a:prstDash val="solid"/>
                <a:round/>
                <a:headEnd len="med" w="med" type="none"/>
                <a:tailEnd len="med" w="med" type="none"/>
              </a:ln>
            </p:spPr>
          </p:cxnSp>
          <p:cxnSp>
            <p:nvCxnSpPr>
              <p:cNvPr id="1108" name="Google Shape;1108;p100"/>
              <p:cNvCxnSpPr/>
              <p:nvPr/>
            </p:nvCxnSpPr>
            <p:spPr>
              <a:xfrm>
                <a:off x="1872" y="3504"/>
                <a:ext cx="816" cy="0"/>
              </a:xfrm>
              <a:prstGeom prst="straightConnector1">
                <a:avLst/>
              </a:prstGeom>
              <a:noFill/>
              <a:ln cap="flat" cmpd="sng" w="76200">
                <a:solidFill>
                  <a:srgbClr val="FF0000"/>
                </a:solidFill>
                <a:prstDash val="solid"/>
                <a:round/>
                <a:headEnd len="med" w="med" type="none"/>
                <a:tailEnd len="med" w="med" type="none"/>
              </a:ln>
            </p:spPr>
          </p:cxnSp>
        </p:grpSp>
        <p:grpSp>
          <p:nvGrpSpPr>
            <p:cNvPr id="1109" name="Google Shape;1109;p100"/>
            <p:cNvGrpSpPr/>
            <p:nvPr/>
          </p:nvGrpSpPr>
          <p:grpSpPr>
            <a:xfrm>
              <a:off x="2657" y="2880"/>
              <a:ext cx="493" cy="230"/>
              <a:chOff x="1536" y="2064"/>
              <a:chExt cx="1200" cy="576"/>
            </a:xfrm>
          </p:grpSpPr>
          <p:cxnSp>
            <p:nvCxnSpPr>
              <p:cNvPr id="1110" name="Google Shape;1110;p100"/>
              <p:cNvCxnSpPr/>
              <p:nvPr/>
            </p:nvCxnSpPr>
            <p:spPr>
              <a:xfrm>
                <a:off x="1536" y="2640"/>
                <a:ext cx="336" cy="0"/>
              </a:xfrm>
              <a:prstGeom prst="straightConnector1">
                <a:avLst/>
              </a:prstGeom>
              <a:noFill/>
              <a:ln cap="flat" cmpd="sng" w="76200">
                <a:solidFill>
                  <a:srgbClr val="FF0000"/>
                </a:solidFill>
                <a:prstDash val="solid"/>
                <a:round/>
                <a:headEnd len="med" w="med" type="none"/>
                <a:tailEnd len="med" w="med" type="none"/>
              </a:ln>
            </p:spPr>
          </p:cxnSp>
          <p:cxnSp>
            <p:nvCxnSpPr>
              <p:cNvPr id="1111" name="Google Shape;1111;p100"/>
              <p:cNvCxnSpPr/>
              <p:nvPr/>
            </p:nvCxnSpPr>
            <p:spPr>
              <a:xfrm rot="10800000">
                <a:off x="1872" y="2064"/>
                <a:ext cx="0" cy="576"/>
              </a:xfrm>
              <a:prstGeom prst="straightConnector1">
                <a:avLst/>
              </a:prstGeom>
              <a:noFill/>
              <a:ln cap="flat" cmpd="sng" w="76200">
                <a:solidFill>
                  <a:srgbClr val="FF0000"/>
                </a:solidFill>
                <a:prstDash val="solid"/>
                <a:round/>
                <a:headEnd len="med" w="med" type="none"/>
                <a:tailEnd len="med" w="med" type="none"/>
              </a:ln>
            </p:spPr>
          </p:cxnSp>
          <p:cxnSp>
            <p:nvCxnSpPr>
              <p:cNvPr id="1112" name="Google Shape;1112;p100"/>
              <p:cNvCxnSpPr/>
              <p:nvPr/>
            </p:nvCxnSpPr>
            <p:spPr>
              <a:xfrm>
                <a:off x="1872" y="2064"/>
                <a:ext cx="864" cy="0"/>
              </a:xfrm>
              <a:prstGeom prst="straightConnector1">
                <a:avLst/>
              </a:prstGeom>
              <a:noFill/>
              <a:ln cap="flat" cmpd="sng" w="76200">
                <a:solidFill>
                  <a:srgbClr val="FF0000"/>
                </a:solidFill>
                <a:prstDash val="solid"/>
                <a:round/>
                <a:headEnd len="med" w="med" type="none"/>
                <a:tailEnd len="med" w="med" type="none"/>
              </a:ln>
            </p:spPr>
          </p:cxnSp>
        </p:grpSp>
        <p:grpSp>
          <p:nvGrpSpPr>
            <p:cNvPr id="1113" name="Google Shape;1113;p100"/>
            <p:cNvGrpSpPr/>
            <p:nvPr/>
          </p:nvGrpSpPr>
          <p:grpSpPr>
            <a:xfrm>
              <a:off x="3367" y="2880"/>
              <a:ext cx="494" cy="576"/>
              <a:chOff x="3264" y="2064"/>
              <a:chExt cx="1200" cy="1440"/>
            </a:xfrm>
          </p:grpSpPr>
          <p:grpSp>
            <p:nvGrpSpPr>
              <p:cNvPr id="1114" name="Google Shape;1114;p100"/>
              <p:cNvGrpSpPr/>
              <p:nvPr/>
            </p:nvGrpSpPr>
            <p:grpSpPr>
              <a:xfrm>
                <a:off x="3312" y="2064"/>
                <a:ext cx="1152" cy="576"/>
                <a:chOff x="3312" y="2064"/>
                <a:chExt cx="1152" cy="576"/>
              </a:xfrm>
            </p:grpSpPr>
            <p:cxnSp>
              <p:nvCxnSpPr>
                <p:cNvPr id="1115" name="Google Shape;1115;p100"/>
                <p:cNvCxnSpPr/>
                <p:nvPr/>
              </p:nvCxnSpPr>
              <p:spPr>
                <a:xfrm>
                  <a:off x="3312" y="2064"/>
                  <a:ext cx="864" cy="0"/>
                </a:xfrm>
                <a:prstGeom prst="straightConnector1">
                  <a:avLst/>
                </a:prstGeom>
                <a:noFill/>
                <a:ln cap="flat" cmpd="sng" w="76200">
                  <a:solidFill>
                    <a:srgbClr val="FF0000"/>
                  </a:solidFill>
                  <a:prstDash val="solid"/>
                  <a:round/>
                  <a:headEnd len="med" w="med" type="none"/>
                  <a:tailEnd len="med" w="med" type="none"/>
                </a:ln>
              </p:spPr>
            </p:cxnSp>
            <p:cxnSp>
              <p:nvCxnSpPr>
                <p:cNvPr id="1116" name="Google Shape;1116;p100"/>
                <p:cNvCxnSpPr/>
                <p:nvPr/>
              </p:nvCxnSpPr>
              <p:spPr>
                <a:xfrm>
                  <a:off x="4176" y="2064"/>
                  <a:ext cx="0" cy="576"/>
                </a:xfrm>
                <a:prstGeom prst="straightConnector1">
                  <a:avLst/>
                </a:prstGeom>
                <a:noFill/>
                <a:ln cap="flat" cmpd="sng" w="76200">
                  <a:solidFill>
                    <a:srgbClr val="FF0000"/>
                  </a:solidFill>
                  <a:prstDash val="solid"/>
                  <a:round/>
                  <a:headEnd len="med" w="med" type="none"/>
                  <a:tailEnd len="med" w="med" type="none"/>
                </a:ln>
              </p:spPr>
            </p:cxnSp>
            <p:cxnSp>
              <p:nvCxnSpPr>
                <p:cNvPr id="1117" name="Google Shape;1117;p100"/>
                <p:cNvCxnSpPr/>
                <p:nvPr/>
              </p:nvCxnSpPr>
              <p:spPr>
                <a:xfrm>
                  <a:off x="4176" y="2640"/>
                  <a:ext cx="288" cy="0"/>
                </a:xfrm>
                <a:prstGeom prst="straightConnector1">
                  <a:avLst/>
                </a:prstGeom>
                <a:noFill/>
                <a:ln cap="flat" cmpd="sng" w="76200">
                  <a:solidFill>
                    <a:srgbClr val="FF0000"/>
                  </a:solidFill>
                  <a:prstDash val="solid"/>
                  <a:round/>
                  <a:headEnd len="med" w="med" type="none"/>
                  <a:tailEnd len="med" w="med" type="none"/>
                </a:ln>
              </p:spPr>
            </p:cxnSp>
          </p:grpSp>
          <p:grpSp>
            <p:nvGrpSpPr>
              <p:cNvPr id="1118" name="Google Shape;1118;p100"/>
              <p:cNvGrpSpPr/>
              <p:nvPr/>
            </p:nvGrpSpPr>
            <p:grpSpPr>
              <a:xfrm>
                <a:off x="3264" y="2928"/>
                <a:ext cx="1152" cy="576"/>
                <a:chOff x="3264" y="2928"/>
                <a:chExt cx="1152" cy="576"/>
              </a:xfrm>
            </p:grpSpPr>
            <p:cxnSp>
              <p:nvCxnSpPr>
                <p:cNvPr id="1119" name="Google Shape;1119;p100"/>
                <p:cNvCxnSpPr/>
                <p:nvPr/>
              </p:nvCxnSpPr>
              <p:spPr>
                <a:xfrm>
                  <a:off x="3264" y="3504"/>
                  <a:ext cx="912" cy="0"/>
                </a:xfrm>
                <a:prstGeom prst="straightConnector1">
                  <a:avLst/>
                </a:prstGeom>
                <a:noFill/>
                <a:ln cap="flat" cmpd="sng" w="76200">
                  <a:solidFill>
                    <a:srgbClr val="FF0000"/>
                  </a:solidFill>
                  <a:prstDash val="solid"/>
                  <a:round/>
                  <a:headEnd len="med" w="med" type="none"/>
                  <a:tailEnd len="med" w="med" type="none"/>
                </a:ln>
              </p:spPr>
            </p:cxnSp>
            <p:cxnSp>
              <p:nvCxnSpPr>
                <p:cNvPr id="1120" name="Google Shape;1120;p100"/>
                <p:cNvCxnSpPr/>
                <p:nvPr/>
              </p:nvCxnSpPr>
              <p:spPr>
                <a:xfrm rot="10800000">
                  <a:off x="4176" y="2928"/>
                  <a:ext cx="0" cy="576"/>
                </a:xfrm>
                <a:prstGeom prst="straightConnector1">
                  <a:avLst/>
                </a:prstGeom>
                <a:noFill/>
                <a:ln cap="flat" cmpd="sng" w="76200">
                  <a:solidFill>
                    <a:srgbClr val="FF0000"/>
                  </a:solidFill>
                  <a:prstDash val="solid"/>
                  <a:round/>
                  <a:headEnd len="med" w="med" type="none"/>
                  <a:tailEnd len="med" w="med" type="none"/>
                </a:ln>
              </p:spPr>
            </p:cxnSp>
            <p:cxnSp>
              <p:nvCxnSpPr>
                <p:cNvPr id="1121" name="Google Shape;1121;p100"/>
                <p:cNvCxnSpPr/>
                <p:nvPr/>
              </p:nvCxnSpPr>
              <p:spPr>
                <a:xfrm>
                  <a:off x="4176" y="2928"/>
                  <a:ext cx="240" cy="0"/>
                </a:xfrm>
                <a:prstGeom prst="straightConnector1">
                  <a:avLst/>
                </a:prstGeom>
                <a:noFill/>
                <a:ln cap="flat" cmpd="sng" w="76200">
                  <a:solidFill>
                    <a:srgbClr val="FF0000"/>
                  </a:solidFill>
                  <a:prstDash val="solid"/>
                  <a:round/>
                  <a:headEnd len="med" w="med" type="none"/>
                  <a:tailEnd len="med" w="med" type="none"/>
                </a:ln>
              </p:spPr>
            </p:cxnSp>
          </p:grpSp>
        </p:grpSp>
        <p:grpSp>
          <p:nvGrpSpPr>
            <p:cNvPr id="1122" name="Google Shape;1122;p100"/>
            <p:cNvGrpSpPr/>
            <p:nvPr/>
          </p:nvGrpSpPr>
          <p:grpSpPr>
            <a:xfrm>
              <a:off x="2400" y="2957"/>
              <a:ext cx="287" cy="278"/>
              <a:chOff x="3840" y="0"/>
              <a:chExt cx="698" cy="696"/>
            </a:xfrm>
          </p:grpSpPr>
          <p:grpSp>
            <p:nvGrpSpPr>
              <p:cNvPr id="1123" name="Google Shape;1123;p100"/>
              <p:cNvGrpSpPr/>
              <p:nvPr/>
            </p:nvGrpSpPr>
            <p:grpSpPr>
              <a:xfrm>
                <a:off x="3840" y="503"/>
                <a:ext cx="698" cy="193"/>
                <a:chOff x="4745" y="3239"/>
                <a:chExt cx="698" cy="193"/>
              </a:xfrm>
            </p:grpSpPr>
            <p:sp>
              <p:nvSpPr>
                <p:cNvPr id="1124" name="Google Shape;1124;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9" name="Google Shape;1129;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32" name="Google Shape;1132;p100"/>
              <p:cNvGrpSpPr/>
              <p:nvPr/>
            </p:nvGrpSpPr>
            <p:grpSpPr>
              <a:xfrm>
                <a:off x="3895" y="0"/>
                <a:ext cx="611" cy="428"/>
                <a:chOff x="3744" y="2592"/>
                <a:chExt cx="611" cy="428"/>
              </a:xfrm>
            </p:grpSpPr>
            <p:sp>
              <p:nvSpPr>
                <p:cNvPr id="1133" name="Google Shape;1133;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37" name="Google Shape;1137;p100"/>
            <p:cNvGrpSpPr/>
            <p:nvPr/>
          </p:nvGrpSpPr>
          <p:grpSpPr>
            <a:xfrm>
              <a:off x="3841" y="2995"/>
              <a:ext cx="287" cy="279"/>
              <a:chOff x="3840" y="0"/>
              <a:chExt cx="698" cy="696"/>
            </a:xfrm>
          </p:grpSpPr>
          <p:grpSp>
            <p:nvGrpSpPr>
              <p:cNvPr id="1138" name="Google Shape;1138;p100"/>
              <p:cNvGrpSpPr/>
              <p:nvPr/>
            </p:nvGrpSpPr>
            <p:grpSpPr>
              <a:xfrm>
                <a:off x="3840" y="503"/>
                <a:ext cx="698" cy="193"/>
                <a:chOff x="4745" y="3239"/>
                <a:chExt cx="698" cy="193"/>
              </a:xfrm>
            </p:grpSpPr>
            <p:sp>
              <p:nvSpPr>
                <p:cNvPr id="1139" name="Google Shape;1139;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44" name="Google Shape;1144;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47" name="Google Shape;1147;p100"/>
              <p:cNvGrpSpPr/>
              <p:nvPr/>
            </p:nvGrpSpPr>
            <p:grpSpPr>
              <a:xfrm>
                <a:off x="3895" y="0"/>
                <a:ext cx="611" cy="428"/>
                <a:chOff x="3744" y="2592"/>
                <a:chExt cx="611" cy="428"/>
              </a:xfrm>
            </p:grpSpPr>
            <p:sp>
              <p:nvSpPr>
                <p:cNvPr id="1148" name="Google Shape;1148;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52" name="Google Shape;1152;p100"/>
            <p:cNvGrpSpPr/>
            <p:nvPr/>
          </p:nvGrpSpPr>
          <p:grpSpPr>
            <a:xfrm>
              <a:off x="3111" y="3370"/>
              <a:ext cx="287" cy="278"/>
              <a:chOff x="3840" y="0"/>
              <a:chExt cx="698" cy="696"/>
            </a:xfrm>
          </p:grpSpPr>
          <p:grpSp>
            <p:nvGrpSpPr>
              <p:cNvPr id="1153" name="Google Shape;1153;p100"/>
              <p:cNvGrpSpPr/>
              <p:nvPr/>
            </p:nvGrpSpPr>
            <p:grpSpPr>
              <a:xfrm>
                <a:off x="3840" y="503"/>
                <a:ext cx="698" cy="193"/>
                <a:chOff x="4745" y="3239"/>
                <a:chExt cx="698" cy="193"/>
              </a:xfrm>
            </p:grpSpPr>
            <p:sp>
              <p:nvSpPr>
                <p:cNvPr id="1154" name="Google Shape;1154;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9" name="Google Shape;1159;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62" name="Google Shape;1162;p100"/>
              <p:cNvGrpSpPr/>
              <p:nvPr/>
            </p:nvGrpSpPr>
            <p:grpSpPr>
              <a:xfrm>
                <a:off x="3895" y="0"/>
                <a:ext cx="611" cy="428"/>
                <a:chOff x="3744" y="2592"/>
                <a:chExt cx="611" cy="428"/>
              </a:xfrm>
            </p:grpSpPr>
            <p:sp>
              <p:nvSpPr>
                <p:cNvPr id="1163" name="Google Shape;1163;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167" name="Google Shape;1167;p100"/>
          <p:cNvGrpSpPr/>
          <p:nvPr/>
        </p:nvGrpSpPr>
        <p:grpSpPr>
          <a:xfrm>
            <a:off x="4967288" y="2819400"/>
            <a:ext cx="442912" cy="1752600"/>
            <a:chOff x="3129" y="1776"/>
            <a:chExt cx="279" cy="1104"/>
          </a:xfrm>
        </p:grpSpPr>
        <p:cxnSp>
          <p:nvCxnSpPr>
            <p:cNvPr id="1168" name="Google Shape;1168;p100"/>
            <p:cNvCxnSpPr/>
            <p:nvPr/>
          </p:nvCxnSpPr>
          <p:spPr>
            <a:xfrm rot="10800000">
              <a:off x="3129" y="1776"/>
              <a:ext cx="0" cy="1104"/>
            </a:xfrm>
            <a:prstGeom prst="straightConnector1">
              <a:avLst/>
            </a:prstGeom>
            <a:noFill/>
            <a:ln cap="flat" cmpd="sng" w="76200">
              <a:solidFill>
                <a:srgbClr val="FF0000"/>
              </a:solidFill>
              <a:prstDash val="solid"/>
              <a:round/>
              <a:headEnd len="med" w="med" type="none"/>
              <a:tailEnd len="med" w="med" type="none"/>
            </a:ln>
          </p:spPr>
        </p:cxnSp>
        <p:cxnSp>
          <p:nvCxnSpPr>
            <p:cNvPr id="1169" name="Google Shape;1169;p100"/>
            <p:cNvCxnSpPr/>
            <p:nvPr/>
          </p:nvCxnSpPr>
          <p:spPr>
            <a:xfrm rot="10800000">
              <a:off x="3408" y="1776"/>
              <a:ext cx="0" cy="1104"/>
            </a:xfrm>
            <a:prstGeom prst="straightConnector1">
              <a:avLst/>
            </a:prstGeom>
            <a:noFill/>
            <a:ln cap="flat" cmpd="sng" w="76200">
              <a:solidFill>
                <a:srgbClr val="FF0000"/>
              </a:solidFill>
              <a:prstDash val="solid"/>
              <a:round/>
              <a:headEnd len="med" w="med" type="none"/>
              <a:tailEnd len="med" w="med" type="none"/>
            </a:ln>
          </p:spPr>
        </p:cxnSp>
      </p:grpSp>
      <p:grpSp>
        <p:nvGrpSpPr>
          <p:cNvPr id="1170" name="Google Shape;1170;p100"/>
          <p:cNvGrpSpPr/>
          <p:nvPr/>
        </p:nvGrpSpPr>
        <p:grpSpPr>
          <a:xfrm>
            <a:off x="6934200" y="4495800"/>
            <a:ext cx="2022475" cy="1104900"/>
            <a:chOff x="1126" y="1896"/>
            <a:chExt cx="3796" cy="2064"/>
          </a:xfrm>
        </p:grpSpPr>
        <p:pic>
          <p:nvPicPr>
            <p:cNvPr id="1171" name="Google Shape;1171;p100"/>
            <p:cNvPicPr preferRelativeResize="0"/>
            <p:nvPr/>
          </p:nvPicPr>
          <p:blipFill rotWithShape="1">
            <a:blip r:embed="rId4">
              <a:alphaModFix/>
            </a:blip>
            <a:srcRect b="0" l="0" r="0" t="0"/>
            <a:stretch/>
          </p:blipFill>
          <p:spPr>
            <a:xfrm>
              <a:off x="2208" y="2448"/>
              <a:ext cx="1919" cy="993"/>
            </a:xfrm>
            <a:prstGeom prst="rect">
              <a:avLst/>
            </a:prstGeom>
            <a:noFill/>
            <a:ln>
              <a:noFill/>
            </a:ln>
          </p:spPr>
        </p:pic>
        <p:cxnSp>
          <p:nvCxnSpPr>
            <p:cNvPr id="1172" name="Google Shape;1172;p100"/>
            <p:cNvCxnSpPr/>
            <p:nvPr/>
          </p:nvCxnSpPr>
          <p:spPr>
            <a:xfrm>
              <a:off x="1824" y="2496"/>
              <a:ext cx="1056" cy="288"/>
            </a:xfrm>
            <a:prstGeom prst="straightConnector1">
              <a:avLst/>
            </a:prstGeom>
            <a:noFill/>
            <a:ln cap="flat" cmpd="sng" w="76200">
              <a:solidFill>
                <a:srgbClr val="FF0000"/>
              </a:solidFill>
              <a:prstDash val="solid"/>
              <a:round/>
              <a:headEnd len="med" w="med" type="none"/>
              <a:tailEnd len="med" w="med" type="none"/>
            </a:ln>
          </p:spPr>
        </p:cxnSp>
        <p:cxnSp>
          <p:nvCxnSpPr>
            <p:cNvPr id="1173" name="Google Shape;1173;p100"/>
            <p:cNvCxnSpPr/>
            <p:nvPr/>
          </p:nvCxnSpPr>
          <p:spPr>
            <a:xfrm flipH="1" rot="10800000">
              <a:off x="1920" y="3120"/>
              <a:ext cx="960" cy="720"/>
            </a:xfrm>
            <a:prstGeom prst="straightConnector1">
              <a:avLst/>
            </a:prstGeom>
            <a:noFill/>
            <a:ln cap="flat" cmpd="sng" w="76200">
              <a:solidFill>
                <a:srgbClr val="FF0000"/>
              </a:solidFill>
              <a:prstDash val="solid"/>
              <a:round/>
              <a:headEnd len="med" w="med" type="none"/>
              <a:tailEnd len="med" w="med" type="none"/>
            </a:ln>
          </p:spPr>
        </p:cxnSp>
        <p:cxnSp>
          <p:nvCxnSpPr>
            <p:cNvPr id="1174" name="Google Shape;1174;p100"/>
            <p:cNvCxnSpPr/>
            <p:nvPr/>
          </p:nvCxnSpPr>
          <p:spPr>
            <a:xfrm flipH="1" rot="10800000">
              <a:off x="3120" y="2496"/>
              <a:ext cx="1104" cy="288"/>
            </a:xfrm>
            <a:prstGeom prst="straightConnector1">
              <a:avLst/>
            </a:prstGeom>
            <a:noFill/>
            <a:ln cap="flat" cmpd="sng" w="76200">
              <a:solidFill>
                <a:srgbClr val="FF0000"/>
              </a:solidFill>
              <a:prstDash val="solid"/>
              <a:round/>
              <a:headEnd len="med" w="med" type="none"/>
              <a:tailEnd len="med" w="med" type="none"/>
            </a:ln>
          </p:spPr>
        </p:cxnSp>
        <p:cxnSp>
          <p:nvCxnSpPr>
            <p:cNvPr id="1175" name="Google Shape;1175;p100"/>
            <p:cNvCxnSpPr/>
            <p:nvPr/>
          </p:nvCxnSpPr>
          <p:spPr>
            <a:xfrm>
              <a:off x="3168" y="3120"/>
              <a:ext cx="1008" cy="720"/>
            </a:xfrm>
            <a:prstGeom prst="straightConnector1">
              <a:avLst/>
            </a:prstGeom>
            <a:noFill/>
            <a:ln cap="flat" cmpd="sng" w="76200">
              <a:solidFill>
                <a:srgbClr val="FF0000"/>
              </a:solidFill>
              <a:prstDash val="solid"/>
              <a:round/>
              <a:headEnd len="med" w="med" type="none"/>
              <a:tailEnd len="med" w="med" type="none"/>
            </a:ln>
          </p:spPr>
        </p:cxnSp>
        <p:grpSp>
          <p:nvGrpSpPr>
            <p:cNvPr id="1176" name="Google Shape;1176;p100"/>
            <p:cNvGrpSpPr/>
            <p:nvPr/>
          </p:nvGrpSpPr>
          <p:grpSpPr>
            <a:xfrm>
              <a:off x="1126" y="1920"/>
              <a:ext cx="3748" cy="2040"/>
              <a:chOff x="1126" y="1920"/>
              <a:chExt cx="3748" cy="2040"/>
            </a:xfrm>
          </p:grpSpPr>
          <p:grpSp>
            <p:nvGrpSpPr>
              <p:cNvPr id="1177" name="Google Shape;1177;p100"/>
              <p:cNvGrpSpPr/>
              <p:nvPr/>
            </p:nvGrpSpPr>
            <p:grpSpPr>
              <a:xfrm>
                <a:off x="1126" y="1920"/>
                <a:ext cx="698" cy="696"/>
                <a:chOff x="3840" y="0"/>
                <a:chExt cx="698" cy="696"/>
              </a:xfrm>
            </p:grpSpPr>
            <p:grpSp>
              <p:nvGrpSpPr>
                <p:cNvPr id="1178" name="Google Shape;1178;p100"/>
                <p:cNvGrpSpPr/>
                <p:nvPr/>
              </p:nvGrpSpPr>
              <p:grpSpPr>
                <a:xfrm>
                  <a:off x="3840" y="503"/>
                  <a:ext cx="698" cy="193"/>
                  <a:chOff x="4745" y="3239"/>
                  <a:chExt cx="698" cy="193"/>
                </a:xfrm>
              </p:grpSpPr>
              <p:sp>
                <p:nvSpPr>
                  <p:cNvPr id="1179" name="Google Shape;1179;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84" name="Google Shape;1184;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87" name="Google Shape;1187;p100"/>
                <p:cNvGrpSpPr/>
                <p:nvPr/>
              </p:nvGrpSpPr>
              <p:grpSpPr>
                <a:xfrm>
                  <a:off x="3895" y="0"/>
                  <a:ext cx="611" cy="428"/>
                  <a:chOff x="3744" y="2592"/>
                  <a:chExt cx="611" cy="428"/>
                </a:xfrm>
              </p:grpSpPr>
              <p:sp>
                <p:nvSpPr>
                  <p:cNvPr id="1188" name="Google Shape;1188;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92" name="Google Shape;1192;p100"/>
              <p:cNvGrpSpPr/>
              <p:nvPr/>
            </p:nvGrpSpPr>
            <p:grpSpPr>
              <a:xfrm>
                <a:off x="4176" y="3264"/>
                <a:ext cx="698" cy="696"/>
                <a:chOff x="3840" y="0"/>
                <a:chExt cx="698" cy="696"/>
              </a:xfrm>
            </p:grpSpPr>
            <p:grpSp>
              <p:nvGrpSpPr>
                <p:cNvPr id="1193" name="Google Shape;1193;p100"/>
                <p:cNvGrpSpPr/>
                <p:nvPr/>
              </p:nvGrpSpPr>
              <p:grpSpPr>
                <a:xfrm>
                  <a:off x="3840" y="503"/>
                  <a:ext cx="698" cy="193"/>
                  <a:chOff x="4745" y="3239"/>
                  <a:chExt cx="698" cy="193"/>
                </a:xfrm>
              </p:grpSpPr>
              <p:sp>
                <p:nvSpPr>
                  <p:cNvPr id="1194" name="Google Shape;1194;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99" name="Google Shape;1199;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02" name="Google Shape;1202;p100"/>
                <p:cNvGrpSpPr/>
                <p:nvPr/>
              </p:nvGrpSpPr>
              <p:grpSpPr>
                <a:xfrm>
                  <a:off x="3895" y="0"/>
                  <a:ext cx="611" cy="428"/>
                  <a:chOff x="3744" y="2592"/>
                  <a:chExt cx="611" cy="428"/>
                </a:xfrm>
              </p:grpSpPr>
              <p:sp>
                <p:nvSpPr>
                  <p:cNvPr id="1203" name="Google Shape;1203;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207" name="Google Shape;1207;p100"/>
            <p:cNvGrpSpPr/>
            <p:nvPr/>
          </p:nvGrpSpPr>
          <p:grpSpPr>
            <a:xfrm>
              <a:off x="4224" y="1896"/>
              <a:ext cx="698" cy="696"/>
              <a:chOff x="3840" y="0"/>
              <a:chExt cx="698" cy="696"/>
            </a:xfrm>
          </p:grpSpPr>
          <p:grpSp>
            <p:nvGrpSpPr>
              <p:cNvPr id="1208" name="Google Shape;1208;p100"/>
              <p:cNvGrpSpPr/>
              <p:nvPr/>
            </p:nvGrpSpPr>
            <p:grpSpPr>
              <a:xfrm>
                <a:off x="3840" y="503"/>
                <a:ext cx="698" cy="193"/>
                <a:chOff x="4745" y="3239"/>
                <a:chExt cx="698" cy="193"/>
              </a:xfrm>
            </p:grpSpPr>
            <p:sp>
              <p:nvSpPr>
                <p:cNvPr id="1209" name="Google Shape;1209;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4" name="Google Shape;1214;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17" name="Google Shape;1217;p100"/>
              <p:cNvGrpSpPr/>
              <p:nvPr/>
            </p:nvGrpSpPr>
            <p:grpSpPr>
              <a:xfrm>
                <a:off x="3895" y="0"/>
                <a:ext cx="611" cy="428"/>
                <a:chOff x="3744" y="2592"/>
                <a:chExt cx="611" cy="428"/>
              </a:xfrm>
            </p:grpSpPr>
            <p:sp>
              <p:nvSpPr>
                <p:cNvPr id="1218" name="Google Shape;1218;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22" name="Google Shape;1222;p100"/>
            <p:cNvGrpSpPr/>
            <p:nvPr/>
          </p:nvGrpSpPr>
          <p:grpSpPr>
            <a:xfrm>
              <a:off x="1200" y="3264"/>
              <a:ext cx="698" cy="696"/>
              <a:chOff x="3840" y="0"/>
              <a:chExt cx="698" cy="696"/>
            </a:xfrm>
          </p:grpSpPr>
          <p:grpSp>
            <p:nvGrpSpPr>
              <p:cNvPr id="1223" name="Google Shape;1223;p100"/>
              <p:cNvGrpSpPr/>
              <p:nvPr/>
            </p:nvGrpSpPr>
            <p:grpSpPr>
              <a:xfrm>
                <a:off x="3840" y="503"/>
                <a:ext cx="698" cy="193"/>
                <a:chOff x="4745" y="3239"/>
                <a:chExt cx="698" cy="193"/>
              </a:xfrm>
            </p:grpSpPr>
            <p:sp>
              <p:nvSpPr>
                <p:cNvPr id="1224" name="Google Shape;1224;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29" name="Google Shape;1229;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32" name="Google Shape;1232;p100"/>
              <p:cNvGrpSpPr/>
              <p:nvPr/>
            </p:nvGrpSpPr>
            <p:grpSpPr>
              <a:xfrm>
                <a:off x="3895" y="0"/>
                <a:ext cx="611" cy="428"/>
                <a:chOff x="3744" y="2592"/>
                <a:chExt cx="611" cy="428"/>
              </a:xfrm>
            </p:grpSpPr>
            <p:sp>
              <p:nvSpPr>
                <p:cNvPr id="1233" name="Google Shape;1233;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237" name="Google Shape;1237;p100"/>
          <p:cNvGrpSpPr/>
          <p:nvPr/>
        </p:nvGrpSpPr>
        <p:grpSpPr>
          <a:xfrm>
            <a:off x="4968875" y="4419600"/>
            <a:ext cx="455613" cy="441325"/>
            <a:chOff x="3840" y="0"/>
            <a:chExt cx="698" cy="696"/>
          </a:xfrm>
        </p:grpSpPr>
        <p:grpSp>
          <p:nvGrpSpPr>
            <p:cNvPr id="1238" name="Google Shape;1238;p100"/>
            <p:cNvGrpSpPr/>
            <p:nvPr/>
          </p:nvGrpSpPr>
          <p:grpSpPr>
            <a:xfrm>
              <a:off x="3840" y="503"/>
              <a:ext cx="698" cy="193"/>
              <a:chOff x="4745" y="3239"/>
              <a:chExt cx="698" cy="193"/>
            </a:xfrm>
          </p:grpSpPr>
          <p:sp>
            <p:nvSpPr>
              <p:cNvPr id="1239" name="Google Shape;1239;p100"/>
              <p:cNvSpPr/>
              <p:nvPr/>
            </p:nvSpPr>
            <p:spPr>
              <a:xfrm>
                <a:off x="4745" y="3239"/>
                <a:ext cx="698" cy="193"/>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100"/>
              <p:cNvSpPr/>
              <p:nvPr/>
            </p:nvSpPr>
            <p:spPr>
              <a:xfrm>
                <a:off x="4767" y="3261"/>
                <a:ext cx="655" cy="149"/>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100"/>
              <p:cNvSpPr/>
              <p:nvPr/>
            </p:nvSpPr>
            <p:spPr>
              <a:xfrm>
                <a:off x="4745" y="3239"/>
                <a:ext cx="698" cy="193"/>
              </a:xfrm>
              <a:custGeom>
                <a:rect b="b" l="l" r="r" t="t"/>
                <a:pathLst>
                  <a:path extrusionOk="0" h="577" w="2094">
                    <a:moveTo>
                      <a:pt x="0" y="577"/>
                    </a:moveTo>
                    <a:lnTo>
                      <a:pt x="65" y="513"/>
                    </a:lnTo>
                    <a:lnTo>
                      <a:pt x="2030" y="513"/>
                    </a:lnTo>
                    <a:lnTo>
                      <a:pt x="2030" y="65"/>
                    </a:lnTo>
                    <a:lnTo>
                      <a:pt x="2094" y="0"/>
                    </a:lnTo>
                    <a:lnTo>
                      <a:pt x="2094" y="577"/>
                    </a:lnTo>
                    <a:lnTo>
                      <a:pt x="0" y="577"/>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100"/>
              <p:cNvSpPr/>
              <p:nvPr/>
            </p:nvSpPr>
            <p:spPr>
              <a:xfrm>
                <a:off x="4745" y="3239"/>
                <a:ext cx="698" cy="193"/>
              </a:xfrm>
              <a:custGeom>
                <a:rect b="b" l="l" r="r" t="t"/>
                <a:pathLst>
                  <a:path extrusionOk="0" h="577" w="2094">
                    <a:moveTo>
                      <a:pt x="0" y="577"/>
                    </a:moveTo>
                    <a:lnTo>
                      <a:pt x="65" y="513"/>
                    </a:lnTo>
                    <a:lnTo>
                      <a:pt x="65" y="65"/>
                    </a:lnTo>
                    <a:lnTo>
                      <a:pt x="2030" y="65"/>
                    </a:lnTo>
                    <a:lnTo>
                      <a:pt x="2094" y="0"/>
                    </a:lnTo>
                    <a:lnTo>
                      <a:pt x="0" y="0"/>
                    </a:lnTo>
                    <a:lnTo>
                      <a:pt x="0" y="5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100"/>
              <p:cNvSpPr/>
              <p:nvPr/>
            </p:nvSpPr>
            <p:spPr>
              <a:xfrm>
                <a:off x="5181" y="3293"/>
                <a:ext cx="219" cy="42"/>
              </a:xfrm>
              <a:custGeom>
                <a:rect b="b" l="l" r="r" t="t"/>
                <a:pathLst>
                  <a:path extrusionOk="0" h="127" w="655">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4" name="Google Shape;1244;p100"/>
            <p:cNvSpPr/>
            <p:nvPr/>
          </p:nvSpPr>
          <p:spPr>
            <a:xfrm>
              <a:off x="4058" y="440"/>
              <a:ext cx="262" cy="4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100"/>
            <p:cNvSpPr/>
            <p:nvPr/>
          </p:nvSpPr>
          <p:spPr>
            <a:xfrm>
              <a:off x="3884" y="546"/>
              <a:ext cx="43" cy="32"/>
            </a:xfrm>
            <a:prstGeom prst="rect">
              <a:avLst/>
            </a:pr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100"/>
            <p:cNvSpPr/>
            <p:nvPr/>
          </p:nvSpPr>
          <p:spPr>
            <a:xfrm>
              <a:off x="3884" y="546"/>
              <a:ext cx="22" cy="16"/>
            </a:xfrm>
            <a:prstGeom prst="rect">
              <a:avLst/>
            </a:prstGeom>
            <a:solidFill>
              <a:srgbClr val="00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47" name="Google Shape;1247;p100"/>
            <p:cNvGrpSpPr/>
            <p:nvPr/>
          </p:nvGrpSpPr>
          <p:grpSpPr>
            <a:xfrm>
              <a:off x="3895" y="0"/>
              <a:ext cx="611" cy="428"/>
              <a:chOff x="3744" y="2592"/>
              <a:chExt cx="611" cy="428"/>
            </a:xfrm>
          </p:grpSpPr>
          <p:sp>
            <p:nvSpPr>
              <p:cNvPr id="1248" name="Google Shape;1248;p100"/>
              <p:cNvSpPr/>
              <p:nvPr/>
            </p:nvSpPr>
            <p:spPr>
              <a:xfrm>
                <a:off x="3744" y="2592"/>
                <a:ext cx="611" cy="428"/>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100"/>
              <p:cNvSpPr/>
              <p:nvPr/>
            </p:nvSpPr>
            <p:spPr>
              <a:xfrm>
                <a:off x="3744" y="2592"/>
                <a:ext cx="611" cy="428"/>
              </a:xfrm>
              <a:custGeom>
                <a:rect b="b" l="l" r="r" t="t"/>
                <a:pathLst>
                  <a:path extrusionOk="0" h="1282" w="1833">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100"/>
              <p:cNvSpPr/>
              <p:nvPr/>
            </p:nvSpPr>
            <p:spPr>
              <a:xfrm>
                <a:off x="3744" y="2592"/>
                <a:ext cx="567" cy="384"/>
              </a:xfrm>
              <a:custGeom>
                <a:rect b="b" l="l" r="r" t="t"/>
                <a:pathLst>
                  <a:path extrusionOk="0" h="1152" w="1701">
                    <a:moveTo>
                      <a:pt x="65" y="1088"/>
                    </a:moveTo>
                    <a:lnTo>
                      <a:pt x="0" y="1152"/>
                    </a:lnTo>
                    <a:lnTo>
                      <a:pt x="0" y="0"/>
                    </a:lnTo>
                    <a:lnTo>
                      <a:pt x="1701" y="0"/>
                    </a:lnTo>
                    <a:lnTo>
                      <a:pt x="1636" y="63"/>
                    </a:lnTo>
                    <a:lnTo>
                      <a:pt x="65" y="63"/>
                    </a:lnTo>
                    <a:lnTo>
                      <a:pt x="65" y="1088"/>
                    </a:lnTo>
                    <a:close/>
                  </a:path>
                </a:pathLst>
              </a:custGeom>
              <a:solidFill>
                <a:srgbClr val="9A9A9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100"/>
              <p:cNvSpPr/>
              <p:nvPr/>
            </p:nvSpPr>
            <p:spPr>
              <a:xfrm>
                <a:off x="3792" y="2640"/>
                <a:ext cx="528" cy="33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1252" name="Google Shape;1252;p100"/>
          <p:cNvPicPr preferRelativeResize="0"/>
          <p:nvPr/>
        </p:nvPicPr>
        <p:blipFill rotWithShape="1">
          <a:blip r:embed="rId5">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5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500"/>
                                        <p:tgtEl>
                                          <p:spTgt spid="1167"/>
                                        </p:tgtEl>
                                      </p:cBhvr>
                                    </p:animEffect>
                                  </p:childTnLst>
                                </p:cTn>
                              </p:par>
                              <p:par>
                                <p:cTn fill="hold" nodeType="withEffect" presetClass="exit" presetID="10" presetSubtype="0">
                                  <p:stCondLst>
                                    <p:cond delay="0"/>
                                  </p:stCondLst>
                                  <p:childTnLst>
                                    <p:animEffect filter="fade" transition="out">
                                      <p:cBhvr>
                                        <p:cTn dur="500"/>
                                        <p:tgtEl>
                                          <p:spTgt spid="1237"/>
                                        </p:tgtEl>
                                      </p:cBhvr>
                                    </p:animEffect>
                                    <p:set>
                                      <p:cBhvr>
                                        <p:cTn dur="1" fill="hold">
                                          <p:stCondLst>
                                            <p:cond delay="500"/>
                                          </p:stCondLst>
                                        </p:cTn>
                                        <p:tgtEl>
                                          <p:spTgt spid="12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lang="en-US"/>
            </a:br>
            <a:r>
              <a:rPr lang="en-US"/>
              <a:t>Network Topology -Comparison</a:t>
            </a:r>
            <a:endParaRPr/>
          </a:p>
        </p:txBody>
      </p:sp>
      <p:sp>
        <p:nvSpPr>
          <p:cNvPr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id="1258" name="Google Shape;1258;p10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id="1259" name="Google Shape;1259;p101"/>
          <p:cNvSpPr/>
          <p:nvPr/>
        </p:nvSpPr>
        <p:spPr>
          <a:xfrm>
            <a:off x="307975" y="7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260" name="Google Shape;1260;p101"/>
          <p:cNvGraphicFramePr/>
          <p:nvPr/>
        </p:nvGraphicFramePr>
        <p:xfrm>
          <a:off x="612775" y="1676400"/>
          <a:ext cx="3000000" cy="3000000"/>
        </p:xfrm>
        <a:graphic>
          <a:graphicData uri="http://schemas.openxmlformats.org/drawingml/2006/table">
            <a:tbl>
              <a:tblPr>
                <a:noFill/>
                <a:tableStyleId>{86E63D87-3727-4287-8520-4F659FB84375}</a:tableStyleId>
              </a:tblPr>
              <a:tblGrid>
                <a:gridCol w="1540475"/>
                <a:gridCol w="1540475"/>
                <a:gridCol w="1540475"/>
                <a:gridCol w="1540475"/>
                <a:gridCol w="1962925"/>
              </a:tblGrid>
              <a:tr h="447850">
                <a:tc>
                  <a:txBody>
                    <a:bodyPr/>
                    <a:lstStyle/>
                    <a:p>
                      <a:pPr indent="0" lvl="0" marL="0" marR="0" rtl="0" algn="l">
                        <a:spcBef>
                          <a:spcPts val="0"/>
                        </a:spcBef>
                        <a:spcAft>
                          <a:spcPts val="0"/>
                        </a:spcAft>
                        <a:buNone/>
                      </a:pPr>
                      <a:r>
                        <a:rPr lang="en-US" sz="1800" u="none" cap="none" strike="noStrike"/>
                        <a:t>Parameters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Bus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Ring</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Star</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Mesh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Network Performance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 or Large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Small</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Cable Length Requirement</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Less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Neither less nor</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447850">
                <a:tc>
                  <a:txBody>
                    <a:bodyPr/>
                    <a:lstStyle/>
                    <a:p>
                      <a:pPr indent="0" lvl="0" marL="0" marR="0" rtl="0" algn="l">
                        <a:spcBef>
                          <a:spcPts val="0"/>
                        </a:spcBef>
                        <a:spcAft>
                          <a:spcPts val="0"/>
                        </a:spcAft>
                        <a:buNone/>
                      </a:pPr>
                      <a:r>
                        <a:rPr lang="en-US" sz="1800" u="none" cap="none" strike="noStrike"/>
                        <a:t>Traffic</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Less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Medium</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No</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738150">
                <a:tc>
                  <a:txBody>
                    <a:bodyPr/>
                    <a:lstStyle/>
                    <a:p>
                      <a:pPr indent="0" lvl="0" marL="0" marR="0" rtl="0" algn="l">
                        <a:spcBef>
                          <a:spcPts val="0"/>
                        </a:spcBef>
                        <a:spcAft>
                          <a:spcPts val="0"/>
                        </a:spcAft>
                        <a:buNone/>
                      </a:pPr>
                      <a:r>
                        <a:rPr lang="en-US" sz="1800" u="none" cap="none" strike="noStrike"/>
                        <a:t>Dataflow Efficiency</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Neither less nor 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More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1318750">
                <a:tc>
                  <a:txBody>
                    <a:bodyPr/>
                    <a:lstStyle/>
                    <a:p>
                      <a:pPr indent="0" lvl="0" marL="0" marR="0" rtl="0" algn="l">
                        <a:spcBef>
                          <a:spcPts val="0"/>
                        </a:spcBef>
                        <a:spcAft>
                          <a:spcPts val="0"/>
                        </a:spcAft>
                        <a:buNone/>
                      </a:pPr>
                      <a:r>
                        <a:rPr lang="en-US" sz="1800" u="none" cap="none" strike="noStrike"/>
                        <a:t>Failure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Difficult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 except hub/switch fails</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Easy to solve</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447850">
                <a:tc>
                  <a:txBody>
                    <a:bodyPr/>
                    <a:lstStyle/>
                    <a:p>
                      <a:pPr indent="0" lvl="0" marL="0" marR="0" rtl="0" algn="l">
                        <a:spcBef>
                          <a:spcPts val="0"/>
                        </a:spcBef>
                        <a:spcAft>
                          <a:spcPts val="0"/>
                        </a:spcAft>
                        <a:buNone/>
                      </a:pPr>
                      <a:r>
                        <a:rPr lang="en-US" sz="1800" u="none" cap="none" strike="noStrike"/>
                        <a:t>Cost</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Low</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u="none" cap="none" strike="noStrike"/>
                        <a:t>High</a:t>
                      </a:r>
                      <a:endParaRPr/>
                    </a:p>
                  </a:txBody>
                  <a:tcPr marT="74450" marB="74450" marR="74450" marL="744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pic>
        <p:nvPicPr>
          <p:cNvPr id="1261" name="Google Shape;1261;p101"/>
          <p:cNvPicPr preferRelativeResize="0"/>
          <p:nvPr/>
        </p:nvPicPr>
        <p:blipFill rotWithShape="1">
          <a:blip r:embed="rId3">
            <a:alphaModFix/>
          </a:blip>
          <a:srcRect b="0" l="0" r="0" t="0"/>
          <a:stretch/>
        </p:blipFill>
        <p:spPr>
          <a:xfrm>
            <a:off x="7800975" y="0"/>
            <a:ext cx="1343025" cy="762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02"/>
          <p:cNvSpPr txBox="1"/>
          <p:nvPr>
            <p:ph type="title"/>
          </p:nvPr>
        </p:nvSpPr>
        <p:spPr>
          <a:xfrm>
            <a:off x="0" y="0"/>
            <a:ext cx="6400800" cy="10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0000"/>
                </a:solidFill>
              </a:rPr>
              <a:t>Session 2</a:t>
            </a:r>
            <a:endParaRPr/>
          </a:p>
        </p:txBody>
      </p:sp>
      <p:pic>
        <p:nvPicPr>
          <p:cNvPr descr="download.png" id="1267" name="Google Shape;1267;p102"/>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1268" name="Google Shape;1268;p102"/>
          <p:cNvSpPr/>
          <p:nvPr/>
        </p:nvSpPr>
        <p:spPr>
          <a:xfrm>
            <a:off x="304800" y="1219200"/>
            <a:ext cx="8534400" cy="5016500"/>
          </a:xfrm>
          <a:prstGeom prst="rect">
            <a:avLst/>
          </a:prstGeom>
          <a:noFill/>
          <a:ln>
            <a:noFill/>
          </a:ln>
        </p:spPr>
        <p:txBody>
          <a:bodyPr anchorCtr="0" anchor="t" bIns="45700" lIns="91425" spcFirstLastPara="1" rIns="91425" wrap="square" tIns="45700">
            <a:noAutofit/>
          </a:bodyPr>
          <a:lstStyle/>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Types of Packet Switched networks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Datagram networks and virtual Circuit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networks</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Structure of Circuit and Packet Switches</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 Comparisons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Protocols  and standards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Standards Organizations,  Forums and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Regulatory agencies</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Internet Standards </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RFC</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03"/>
          <p:cNvSpPr txBox="1"/>
          <p:nvPr/>
        </p:nvSpPr>
        <p:spPr>
          <a:xfrm>
            <a:off x="1600200" y="2590800"/>
            <a:ext cx="5562600" cy="1017588"/>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lang="en-US" sz="4800">
                <a:solidFill>
                  <a:srgbClr val="002060"/>
                </a:solidFill>
                <a:latin typeface="Times New Roman"/>
                <a:ea typeface="Times New Roman"/>
                <a:cs typeface="Times New Roman"/>
                <a:sym typeface="Times New Roman"/>
              </a:rPr>
              <a:t> </a:t>
            </a:r>
            <a:r>
              <a:rPr lang="en-US" sz="6000">
                <a:solidFill>
                  <a:srgbClr val="FF0000"/>
                </a:solidFill>
                <a:latin typeface="Times New Roman"/>
                <a:ea typeface="Times New Roman"/>
                <a:cs typeface="Times New Roman"/>
                <a:sym typeface="Times New Roman"/>
              </a:rPr>
              <a:t>Switching</a:t>
            </a:r>
            <a:endParaRPr/>
          </a:p>
        </p:txBody>
      </p:sp>
      <p:pic>
        <p:nvPicPr>
          <p:cNvPr id="1277" name="Google Shape;1277;p103"/>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04"/>
          <p:cNvSpPr/>
          <p:nvPr/>
        </p:nvSpPr>
        <p:spPr>
          <a:xfrm>
            <a:off x="152400" y="1600200"/>
            <a:ext cx="8458200" cy="762000"/>
          </a:xfrm>
          <a:prstGeom prst="rect">
            <a:avLst/>
          </a:prstGeom>
          <a:noFill/>
          <a:ln>
            <a:noFill/>
          </a:ln>
        </p:spPr>
        <p:txBody>
          <a:bodyPr anchorCtr="0" anchor="t" bIns="46800" lIns="90000" spcFirstLastPara="1" rIns="90000" wrap="square" tIns="46800">
            <a:noAutofit/>
          </a:bodyPr>
          <a:lstStyle/>
          <a:p>
            <a:pPr indent="0" lvl="0" marL="0" marR="0" rtl="0" algn="just">
              <a:lnSpc>
                <a:spcPct val="200000"/>
              </a:lnSpc>
              <a:spcBef>
                <a:spcPts val="0"/>
              </a:spcBef>
              <a:spcAft>
                <a:spcPts val="0"/>
              </a:spcAft>
              <a:buNone/>
            </a:pPr>
            <a:r>
              <a:rPr lang="en-US" sz="1800">
                <a:solidFill>
                  <a:srgbClr val="C00000"/>
                </a:solidFill>
                <a:latin typeface="Times New Roman"/>
                <a:ea typeface="Times New Roman"/>
                <a:cs typeface="Times New Roman"/>
                <a:sym typeface="Times New Roman"/>
              </a:rPr>
              <a:t>  1   </a:t>
            </a:r>
            <a:r>
              <a:rPr lang="en-US" sz="1800">
                <a:solidFill>
                  <a:srgbClr val="3366FF"/>
                </a:solidFill>
                <a:latin typeface="Times New Roman"/>
                <a:ea typeface="Times New Roman"/>
                <a:cs typeface="Times New Roman"/>
                <a:sym typeface="Times New Roman"/>
              </a:rPr>
              <a:t>INTRODUCTION</a:t>
            </a:r>
            <a:endParaRPr/>
          </a:p>
        </p:txBody>
      </p:sp>
      <p:sp>
        <p:nvSpPr>
          <p:cNvPr id="1286" name="Google Shape;1286;p104"/>
          <p:cNvSpPr/>
          <p:nvPr/>
        </p:nvSpPr>
        <p:spPr>
          <a:xfrm>
            <a:off x="152400" y="2209800"/>
            <a:ext cx="8458200" cy="762000"/>
          </a:xfrm>
          <a:prstGeom prst="rect">
            <a:avLst/>
          </a:prstGeom>
          <a:noFill/>
          <a:ln>
            <a:noFill/>
          </a:ln>
        </p:spPr>
        <p:txBody>
          <a:bodyPr anchorCtr="0" anchor="t" bIns="46800" lIns="90000" spcFirstLastPara="1" rIns="90000" wrap="square" tIns="46800">
            <a:noAutofit/>
          </a:bodyPr>
          <a:lstStyle/>
          <a:p>
            <a:pPr indent="0" lvl="0" marL="0" marR="0" rtl="0" algn="just">
              <a:lnSpc>
                <a:spcPct val="200000"/>
              </a:lnSpc>
              <a:spcBef>
                <a:spcPts val="0"/>
              </a:spcBef>
              <a:spcAft>
                <a:spcPts val="0"/>
              </a:spcAft>
              <a:buNone/>
            </a:pPr>
            <a:r>
              <a:rPr lang="en-US" sz="1800">
                <a:solidFill>
                  <a:srgbClr val="C00000"/>
                </a:solidFill>
                <a:latin typeface="Times New Roman"/>
                <a:ea typeface="Times New Roman"/>
                <a:cs typeface="Times New Roman"/>
                <a:sym typeface="Times New Roman"/>
              </a:rPr>
              <a:t>  2   </a:t>
            </a:r>
            <a:r>
              <a:rPr lang="en-US" sz="1800">
                <a:solidFill>
                  <a:srgbClr val="3366FF"/>
                </a:solidFill>
                <a:latin typeface="Times New Roman"/>
                <a:ea typeface="Times New Roman"/>
                <a:cs typeface="Times New Roman"/>
                <a:sym typeface="Times New Roman"/>
              </a:rPr>
              <a:t>CIRCUIT-SWITCHED NETWORK </a:t>
            </a:r>
            <a:endParaRPr/>
          </a:p>
        </p:txBody>
      </p:sp>
      <p:sp>
        <p:nvSpPr>
          <p:cNvPr id="1287" name="Google Shape;1287;p104"/>
          <p:cNvSpPr/>
          <p:nvPr/>
        </p:nvSpPr>
        <p:spPr>
          <a:xfrm>
            <a:off x="152400" y="2819400"/>
            <a:ext cx="8458200" cy="1879600"/>
          </a:xfrm>
          <a:prstGeom prst="rect">
            <a:avLst/>
          </a:prstGeom>
          <a:noFill/>
          <a:ln>
            <a:noFill/>
          </a:ln>
        </p:spPr>
        <p:txBody>
          <a:bodyPr anchorCtr="0" anchor="t" bIns="46800" lIns="90000" spcFirstLastPara="1" rIns="90000" wrap="square" tIns="46800">
            <a:noAutofit/>
          </a:bodyPr>
          <a:lstStyle/>
          <a:p>
            <a:pPr indent="0" lvl="0" marL="0" marR="0" rtl="0" algn="just">
              <a:lnSpc>
                <a:spcPct val="200000"/>
              </a:lnSpc>
              <a:spcBef>
                <a:spcPts val="0"/>
              </a:spcBef>
              <a:spcAft>
                <a:spcPts val="0"/>
              </a:spcAft>
              <a:buNone/>
            </a:pPr>
            <a:r>
              <a:rPr lang="en-US" sz="1800">
                <a:solidFill>
                  <a:srgbClr val="C00000"/>
                </a:solidFill>
                <a:latin typeface="Times New Roman"/>
                <a:ea typeface="Times New Roman"/>
                <a:cs typeface="Times New Roman"/>
                <a:sym typeface="Times New Roman"/>
              </a:rPr>
              <a:t>  3   </a:t>
            </a:r>
            <a:r>
              <a:rPr lang="en-US" sz="1800">
                <a:solidFill>
                  <a:srgbClr val="3366FF"/>
                </a:solidFill>
                <a:latin typeface="Times New Roman"/>
                <a:ea typeface="Times New Roman"/>
                <a:cs typeface="Times New Roman"/>
                <a:sym typeface="Times New Roman"/>
              </a:rPr>
              <a:t>PACKET-SWITCHING</a:t>
            </a:r>
            <a:endParaRPr/>
          </a:p>
        </p:txBody>
      </p:sp>
      <p:pic>
        <p:nvPicPr>
          <p:cNvPr id="1288" name="Google Shape;1288;p104"/>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
        <p:nvSpPr>
          <p:cNvPr id="1289" name="Google Shape;1289;p104"/>
          <p:cNvSpPr txBox="1"/>
          <p:nvPr/>
        </p:nvSpPr>
        <p:spPr>
          <a:xfrm>
            <a:off x="1219200" y="381000"/>
            <a:ext cx="5562600" cy="1017588"/>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lang="en-US" sz="4800">
                <a:solidFill>
                  <a:srgbClr val="002060"/>
                </a:solidFill>
                <a:latin typeface="Times New Roman"/>
                <a:ea typeface="Times New Roman"/>
                <a:cs typeface="Times New Roman"/>
                <a:sym typeface="Times New Roman"/>
              </a:rPr>
              <a:t> </a:t>
            </a:r>
            <a:r>
              <a:rPr lang="en-US" sz="6000">
                <a:solidFill>
                  <a:srgbClr val="FF0000"/>
                </a:solidFill>
                <a:latin typeface="Times New Roman"/>
                <a:ea typeface="Times New Roman"/>
                <a:cs typeface="Times New Roman"/>
                <a:sym typeface="Times New Roman"/>
              </a:rPr>
              <a:t>Switching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0" st="0"/>
                                            </p:txEl>
                                          </p:spTgt>
                                        </p:tgtEl>
                                        <p:attrNameLst>
                                          <p:attrName>style.visibility</p:attrName>
                                        </p:attrNameLst>
                                      </p:cBhvr>
                                      <p:to>
                                        <p:strVal val="visible"/>
                                      </p:to>
                                    </p:set>
                                    <p:animEffect filter="fade" transition="in">
                                      <p:cBhvr>
                                        <p:cTn dur="500"/>
                                        <p:tgtEl>
                                          <p:spTgt spid="1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xEl>
                                              <p:pRg end="0" st="0"/>
                                            </p:txEl>
                                          </p:spTgt>
                                        </p:tgtEl>
                                        <p:attrNameLst>
                                          <p:attrName>style.visibility</p:attrName>
                                        </p:attrNameLst>
                                      </p:cBhvr>
                                      <p:to>
                                        <p:strVal val="visible"/>
                                      </p:to>
                                    </p:set>
                                    <p:animEffect filter="fade" transition="in">
                                      <p:cBhvr>
                                        <p:cTn dur="500"/>
                                        <p:tgtEl>
                                          <p:spTgt spid="1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7">
                                            <p:txEl>
                                              <p:pRg end="0" st="0"/>
                                            </p:txEl>
                                          </p:spTgt>
                                        </p:tgtEl>
                                        <p:attrNameLst>
                                          <p:attrName>style.visibility</p:attrName>
                                        </p:attrNameLst>
                                      </p:cBhvr>
                                      <p:to>
                                        <p:strVal val="visible"/>
                                      </p:to>
                                    </p:set>
                                    <p:animEffect filter="fade" transition="in">
                                      <p:cBhvr>
                                        <p:cTn dur="500"/>
                                        <p:tgtEl>
                                          <p:spTgt spid="128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272" name="Google Shape;272;p33"/>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273" name="Google Shape;273;p33"/>
          <p:cNvSpPr txBox="1"/>
          <p:nvPr/>
        </p:nvSpPr>
        <p:spPr>
          <a:xfrm>
            <a:off x="304800" y="1295400"/>
            <a:ext cx="8458200" cy="5029200"/>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Networks are Old</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2400 BC: courier networks in Egypt</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550 BC: postal service invented in Persia</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Problems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Speed</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Reliability</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Security</a:t>
            </a:r>
            <a:endParaRPr/>
          </a:p>
          <a:p>
            <a:pPr indent="-203200" lvl="0" marL="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 1837: Telegraph invented by Samuel Morse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Distance: 10 miles</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Speed: 10 words per minute</a:t>
            </a:r>
            <a:endParaRPr/>
          </a:p>
          <a:p>
            <a:pPr indent="-203200" lvl="1"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In use until 1985!</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b="1" sz="2000">
              <a:solidFill>
                <a:srgbClr val="0033CC"/>
              </a:solidFill>
              <a:latin typeface="Times New Roman"/>
              <a:ea typeface="Times New Roman"/>
              <a:cs typeface="Times New Roman"/>
              <a:sym typeface="Times New Roman"/>
            </a:endParaRPr>
          </a:p>
          <a:p>
            <a:pPr indent="-215900" lvl="6" marL="257175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65100" lvl="1" marL="34290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05"/>
          <p:cNvSpPr txBox="1"/>
          <p:nvPr/>
        </p:nvSpPr>
        <p:spPr>
          <a:xfrm>
            <a:off x="1600200" y="406400"/>
            <a:ext cx="4114800" cy="1355725"/>
          </a:xfrm>
          <a:prstGeom prst="rect">
            <a:avLst/>
          </a:prstGeom>
          <a:noFill/>
          <a:ln>
            <a:noFill/>
          </a:ln>
        </p:spPr>
        <p:txBody>
          <a:bodyPr anchorCtr="0" anchor="t" bIns="46800" lIns="90000" spcFirstLastPara="1" rIns="90000" wrap="square" tIns="46800">
            <a:spAutoFit/>
          </a:bodyPr>
          <a:lstStyle/>
          <a:p>
            <a:pPr indent="0" lvl="2" marL="0" marR="0" rtl="0" algn="ctr">
              <a:spcBef>
                <a:spcPts val="0"/>
              </a:spcBef>
              <a:spcAft>
                <a:spcPts val="0"/>
              </a:spcAft>
              <a:buNone/>
            </a:pPr>
            <a:r>
              <a:rPr b="1" i="0" lang="en-US" sz="3200" u="none" cap="none" strike="noStrike">
                <a:solidFill>
                  <a:srgbClr val="FF0000"/>
                </a:solidFill>
                <a:latin typeface="Calibri"/>
                <a:ea typeface="Calibri"/>
                <a:cs typeface="Calibri"/>
                <a:sym typeface="Calibri"/>
              </a:rPr>
              <a:t>       INTRODUCTION TO SWITCHING</a:t>
            </a:r>
            <a:endParaRPr/>
          </a:p>
          <a:p>
            <a:pPr indent="0" lvl="2" marL="0" marR="0" rtl="0" algn="ctr">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298" name="Google Shape;1298;p105"/>
          <p:cNvSpPr txBox="1"/>
          <p:nvPr/>
        </p:nvSpPr>
        <p:spPr>
          <a:xfrm>
            <a:off x="8229600" y="6400800"/>
            <a:ext cx="184150" cy="3667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105"/>
          <p:cNvSpPr/>
          <p:nvPr/>
        </p:nvSpPr>
        <p:spPr>
          <a:xfrm>
            <a:off x="228600" y="1658938"/>
            <a:ext cx="8229600" cy="3049587"/>
          </a:xfrm>
          <a:prstGeom prst="rect">
            <a:avLst/>
          </a:prstGeom>
          <a:noFill/>
          <a:ln>
            <a:noFill/>
          </a:ln>
        </p:spPr>
        <p:txBody>
          <a:bodyPr anchorCtr="0" anchor="t" bIns="46800" lIns="90000" spcFirstLastPara="1" rIns="90000" wrap="square" tIns="46800">
            <a:noAutofit/>
          </a:bodyPr>
          <a:lstStyle/>
          <a:p>
            <a:pPr indent="-457200" lvl="0" marL="457200" marR="0" rtl="0" algn="just">
              <a:spcBef>
                <a:spcPts val="0"/>
              </a:spcBef>
              <a:spcAft>
                <a:spcPts val="0"/>
              </a:spcAft>
              <a:buClr>
                <a:srgbClr val="000000"/>
              </a:buClr>
              <a:buSzPts val="3200"/>
              <a:buFont typeface="Arial"/>
              <a:buChar char="•"/>
            </a:pPr>
            <a:r>
              <a:rPr lang="en-US" sz="3200">
                <a:solidFill>
                  <a:srgbClr val="000000"/>
                </a:solidFill>
                <a:latin typeface="Times New Roman"/>
                <a:ea typeface="Times New Roman"/>
                <a:cs typeface="Times New Roman"/>
                <a:sym typeface="Times New Roman"/>
              </a:rPr>
              <a:t>Network connections rely on switches.</a:t>
            </a:r>
            <a:endParaRPr/>
          </a:p>
          <a:p>
            <a:pPr indent="-254000" lvl="0" marL="457200" marR="0" rtl="0" algn="just">
              <a:spcBef>
                <a:spcPts val="0"/>
              </a:spcBef>
              <a:spcAft>
                <a:spcPts val="0"/>
              </a:spcAft>
              <a:buClr>
                <a:schemeClr val="dk1"/>
              </a:buClr>
              <a:buSzPts val="3200"/>
              <a:buFont typeface="Arial"/>
              <a:buNone/>
            </a:pPr>
            <a:r>
              <a:t/>
            </a:r>
            <a:endParaRPr sz="3200">
              <a:solidFill>
                <a:srgbClr val="000000"/>
              </a:solidFill>
              <a:latin typeface="Times New Roman"/>
              <a:ea typeface="Times New Roman"/>
              <a:cs typeface="Times New Roman"/>
              <a:sym typeface="Times New Roman"/>
            </a:endParaRPr>
          </a:p>
          <a:p>
            <a:pPr indent="-457200" lvl="0" marL="457200" marR="0" rtl="0" algn="just">
              <a:spcBef>
                <a:spcPts val="0"/>
              </a:spcBef>
              <a:spcAft>
                <a:spcPts val="0"/>
              </a:spcAft>
              <a:buClr>
                <a:srgbClr val="000000"/>
              </a:buClr>
              <a:buSzPts val="3200"/>
              <a:buFont typeface="Arial"/>
              <a:buChar char="•"/>
            </a:pPr>
            <a:r>
              <a:rPr lang="en-US" sz="3200">
                <a:solidFill>
                  <a:srgbClr val="000000"/>
                </a:solidFill>
                <a:latin typeface="Times New Roman"/>
                <a:ea typeface="Times New Roman"/>
                <a:cs typeface="Times New Roman"/>
                <a:sym typeface="Times New Roman"/>
              </a:rPr>
              <a:t>Switches operate at the</a:t>
            </a:r>
            <a:endParaRPr/>
          </a:p>
          <a:p>
            <a:pPr indent="-514350" lvl="1" marL="971550" marR="0" rtl="0" algn="just">
              <a:spcBef>
                <a:spcPts val="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 Physical layer</a:t>
            </a:r>
            <a:endParaRPr/>
          </a:p>
          <a:p>
            <a:pPr indent="-514350" lvl="1" marL="971550" marR="0" rtl="0" algn="just">
              <a:spcBef>
                <a:spcPts val="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 Data link layer</a:t>
            </a:r>
            <a:endParaRPr/>
          </a:p>
          <a:p>
            <a:pPr indent="-514350" lvl="1" marL="971550" marR="0" rtl="0" algn="just">
              <a:spcBef>
                <a:spcPts val="0"/>
              </a:spcBef>
              <a:spcAft>
                <a:spcPts val="0"/>
              </a:spcAft>
              <a:buClr>
                <a:srgbClr val="000000"/>
              </a:buClr>
              <a:buSzPts val="3200"/>
              <a:buFont typeface="Noto Sans Symbols"/>
              <a:buChar char="✔"/>
            </a:pPr>
            <a:r>
              <a:rPr b="0" i="0" lang="en-US" sz="3200" u="none" cap="none" strike="noStrike">
                <a:solidFill>
                  <a:srgbClr val="000000"/>
                </a:solidFill>
                <a:latin typeface="Times New Roman"/>
                <a:ea typeface="Times New Roman"/>
                <a:cs typeface="Times New Roman"/>
                <a:sym typeface="Times New Roman"/>
              </a:rPr>
              <a:t> Network layer</a:t>
            </a:r>
            <a:endParaRPr/>
          </a:p>
        </p:txBody>
      </p:sp>
      <p:pic>
        <p:nvPicPr>
          <p:cNvPr id="1300" name="Google Shape;1300;p105"/>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06"/>
          <p:cNvSpPr/>
          <p:nvPr/>
        </p:nvSpPr>
        <p:spPr>
          <a:xfrm>
            <a:off x="2743200" y="4876800"/>
            <a:ext cx="4738688"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	Switched network</a:t>
            </a:r>
            <a:endParaRPr/>
          </a:p>
        </p:txBody>
      </p:sp>
      <p:pic>
        <p:nvPicPr>
          <p:cNvPr id="1309" name="Google Shape;1309;p106"/>
          <p:cNvPicPr preferRelativeResize="0"/>
          <p:nvPr/>
        </p:nvPicPr>
        <p:blipFill rotWithShape="1">
          <a:blip r:embed="rId3">
            <a:alphaModFix/>
          </a:blip>
          <a:srcRect b="0" l="0" r="0" t="0"/>
          <a:stretch/>
        </p:blipFill>
        <p:spPr>
          <a:xfrm>
            <a:off x="685800" y="762000"/>
            <a:ext cx="7581900" cy="3979863"/>
          </a:xfrm>
          <a:prstGeom prst="rect">
            <a:avLst/>
          </a:prstGeom>
          <a:noFill/>
          <a:ln>
            <a:noFill/>
          </a:ln>
        </p:spPr>
      </p:pic>
      <p:pic>
        <p:nvPicPr>
          <p:cNvPr id="1310" name="Google Shape;1310;p106"/>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500"/>
                                        <p:tgtEl>
                                          <p:spTgt spid="1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07"/>
          <p:cNvSpPr txBox="1"/>
          <p:nvPr/>
        </p:nvSpPr>
        <p:spPr>
          <a:xfrm>
            <a:off x="1171575" y="457200"/>
            <a:ext cx="5208588"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Methods of Switching</a:t>
            </a:r>
            <a:endParaRPr/>
          </a:p>
        </p:txBody>
      </p:sp>
      <p:sp>
        <p:nvSpPr>
          <p:cNvPr id="1319" name="Google Shape;1319;p107"/>
          <p:cNvSpPr/>
          <p:nvPr/>
        </p:nvSpPr>
        <p:spPr>
          <a:xfrm>
            <a:off x="381000" y="1293813"/>
            <a:ext cx="7924800" cy="5265737"/>
          </a:xfrm>
          <a:prstGeom prst="rect">
            <a:avLst/>
          </a:prstGeom>
          <a:solidFill>
            <a:srgbClr val="FFFFFF"/>
          </a:solidFill>
          <a:ln>
            <a:noFill/>
          </a:ln>
        </p:spPr>
        <p:txBody>
          <a:bodyPr anchorCtr="0" anchor="t" bIns="46800" lIns="90000" spcFirstLastPara="1" rIns="90000" wrap="square" tIns="46800">
            <a:noAutofit/>
          </a:bodyPr>
          <a:lstStyle/>
          <a:p>
            <a:pPr indent="-457200" lvl="0" marL="45720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These are the two most common methods of switching:</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circuit switching</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packet switching</a:t>
            </a:r>
            <a:endParaRPr/>
          </a:p>
          <a:p>
            <a:pPr indent="0" lvl="1" marL="457200" marR="0" rtl="0" algn="just">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Packet switching can further be divided into two subcategories,</a:t>
            </a:r>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 </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virtual-circuit approach and </a:t>
            </a:r>
            <a:endParaRPr/>
          </a:p>
          <a:p>
            <a:pPr indent="-457200" lvl="1" marL="914400" marR="0" rtl="0" algn="just">
              <a:spcBef>
                <a:spcPts val="0"/>
              </a:spcBef>
              <a:spcAft>
                <a:spcPts val="0"/>
              </a:spcAft>
              <a:buClr>
                <a:srgbClr val="000000"/>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 datagram approach </a:t>
            </a:r>
            <a:endParaRPr/>
          </a:p>
          <a:p>
            <a:pPr indent="0" lvl="1" marL="457200" marR="0" rtl="0" algn="just">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p:txBody>
      </p:sp>
      <p:pic>
        <p:nvPicPr>
          <p:cNvPr id="1320" name="Google Shape;1320;p107"/>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8"/>
          <p:cNvSpPr/>
          <p:nvPr/>
        </p:nvSpPr>
        <p:spPr>
          <a:xfrm>
            <a:off x="1676400" y="5105400"/>
            <a:ext cx="66294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Taxonomy of switched networks</a:t>
            </a:r>
            <a:endParaRPr/>
          </a:p>
        </p:txBody>
      </p:sp>
      <p:pic>
        <p:nvPicPr>
          <p:cNvPr id="1329" name="Google Shape;1329;p108"/>
          <p:cNvPicPr preferRelativeResize="0"/>
          <p:nvPr/>
        </p:nvPicPr>
        <p:blipFill rotWithShape="1">
          <a:blip r:embed="rId3">
            <a:alphaModFix/>
          </a:blip>
          <a:srcRect b="0" l="0" r="0" t="0"/>
          <a:stretch/>
        </p:blipFill>
        <p:spPr>
          <a:xfrm>
            <a:off x="609600" y="1752600"/>
            <a:ext cx="8183563" cy="2832100"/>
          </a:xfrm>
          <a:prstGeom prst="rect">
            <a:avLst/>
          </a:prstGeom>
          <a:noFill/>
          <a:ln>
            <a:noFill/>
          </a:ln>
        </p:spPr>
      </p:pic>
      <p:pic>
        <p:nvPicPr>
          <p:cNvPr id="1330" name="Google Shape;1330;p108"/>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500"/>
                                        <p:tgtEl>
                                          <p:spTgt spid="1329"/>
                                        </p:tgtEl>
                                        <p:attrNameLst>
                                          <p:attrName>ppt_w</p:attrName>
                                        </p:attrNameLst>
                                      </p:cBhvr>
                                      <p:tavLst>
                                        <p:tav fmla="" tm="0">
                                          <p:val>
                                            <p:strVal val="0"/>
                                          </p:val>
                                        </p:tav>
                                        <p:tav fmla="" tm="100000">
                                          <p:val>
                                            <p:strVal val="#ppt_w"/>
                                          </p:val>
                                        </p:tav>
                                      </p:tavLst>
                                    </p:anim>
                                    <p:anim calcmode="lin" valueType="num">
                                      <p:cBhvr additive="base">
                                        <p:cTn dur="500"/>
                                        <p:tgtEl>
                                          <p:spTgt spid="13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09"/>
          <p:cNvSpPr txBox="1"/>
          <p:nvPr/>
        </p:nvSpPr>
        <p:spPr>
          <a:xfrm>
            <a:off x="228600" y="304800"/>
            <a:ext cx="6172200" cy="955675"/>
          </a:xfrm>
          <a:prstGeom prst="rect">
            <a:avLst/>
          </a:prstGeom>
          <a:noFill/>
          <a:ln>
            <a:noFill/>
          </a:ln>
        </p:spPr>
        <p:txBody>
          <a:bodyPr anchorCtr="0" anchor="t" bIns="46800" lIns="90000" spcFirstLastPara="1" rIns="90000" wrap="square" tIns="46800">
            <a:spAutoFit/>
          </a:bodyPr>
          <a:lstStyle/>
          <a:p>
            <a:pPr indent="0" lvl="2" marL="0" marR="0" rtl="0" algn="l">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2   </a:t>
            </a:r>
            <a:r>
              <a:rPr b="0" i="0" lang="en-US" sz="2800" u="none" cap="none" strike="noStrike">
                <a:solidFill>
                  <a:srgbClr val="FF0000"/>
                </a:solidFill>
                <a:latin typeface="Times New Roman"/>
                <a:ea typeface="Times New Roman"/>
                <a:cs typeface="Times New Roman"/>
                <a:sym typeface="Times New Roman"/>
              </a:rPr>
              <a:t>CIRCUIT-SWITCHED NETWORKS</a:t>
            </a:r>
            <a:endParaRPr/>
          </a:p>
          <a:p>
            <a:pPr indent="0" lvl="2" marL="0" marR="0" rtl="0" algn="l">
              <a:spcBef>
                <a:spcPts val="0"/>
              </a:spcBef>
              <a:spcAft>
                <a:spcPts val="0"/>
              </a:spcAft>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1339" name="Google Shape;1339;p109"/>
          <p:cNvSpPr txBox="1"/>
          <p:nvPr/>
        </p:nvSpPr>
        <p:spPr>
          <a:xfrm>
            <a:off x="8229600" y="6400800"/>
            <a:ext cx="184150" cy="3667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109"/>
          <p:cNvSpPr/>
          <p:nvPr/>
        </p:nvSpPr>
        <p:spPr>
          <a:xfrm>
            <a:off x="228600" y="1066800"/>
            <a:ext cx="8229600" cy="3387725"/>
          </a:xfrm>
          <a:prstGeom prst="rect">
            <a:avLst/>
          </a:prstGeom>
          <a:noFill/>
          <a:ln>
            <a:noFill/>
          </a:ln>
        </p:spPr>
        <p:txBody>
          <a:bodyPr anchorCtr="0" anchor="t" bIns="46800" lIns="90000" spcFirstLastPara="1" rIns="90000" wrap="square" tIns="46800">
            <a:noAutofit/>
          </a:bodyPr>
          <a:lstStyle/>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 A circuit-switched network consists of a set of switches connected by physical links.</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 Circuit-switches operate at the physical layer.</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 A circuit-switched network creates a dedicated path to complete a link between the sender and receiver.</a:t>
            </a:r>
            <a:endParaRPr/>
          </a:p>
          <a:p>
            <a:pPr indent="0" lvl="0" marL="0" marR="0" rtl="0" algn="just">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1341" name="Google Shape;1341;p109"/>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grpSp>
        <p:nvGrpSpPr>
          <p:cNvPr id="1342" name="Google Shape;1342;p109"/>
          <p:cNvGrpSpPr/>
          <p:nvPr/>
        </p:nvGrpSpPr>
        <p:grpSpPr>
          <a:xfrm>
            <a:off x="2628900" y="4510088"/>
            <a:ext cx="3429000" cy="1890712"/>
            <a:chOff x="3072" y="1680"/>
            <a:chExt cx="2160" cy="1191"/>
          </a:xfrm>
        </p:grpSpPr>
        <p:grpSp>
          <p:nvGrpSpPr>
            <p:cNvPr id="1343" name="Google Shape;1343;p109"/>
            <p:cNvGrpSpPr/>
            <p:nvPr/>
          </p:nvGrpSpPr>
          <p:grpSpPr>
            <a:xfrm>
              <a:off x="3264" y="1872"/>
              <a:ext cx="1776" cy="816"/>
              <a:chOff x="2352" y="3168"/>
              <a:chExt cx="1776" cy="816"/>
            </a:xfrm>
          </p:grpSpPr>
          <p:cxnSp>
            <p:nvCxnSpPr>
              <p:cNvPr id="1344" name="Google Shape;1344;p109"/>
              <p:cNvCxnSpPr/>
              <p:nvPr/>
            </p:nvCxnSpPr>
            <p:spPr>
              <a:xfrm>
                <a:off x="3024" y="3552"/>
                <a:ext cx="528" cy="0"/>
              </a:xfrm>
              <a:prstGeom prst="straightConnector1">
                <a:avLst/>
              </a:prstGeom>
              <a:noFill/>
              <a:ln cap="flat" cmpd="sng" w="28575">
                <a:solidFill>
                  <a:srgbClr val="66FF33"/>
                </a:solidFill>
                <a:prstDash val="solid"/>
                <a:round/>
                <a:headEnd len="med" w="med" type="none"/>
                <a:tailEnd len="med" w="med" type="none"/>
              </a:ln>
            </p:spPr>
          </p:cxnSp>
          <p:cxnSp>
            <p:nvCxnSpPr>
              <p:cNvPr id="1345" name="Google Shape;1345;p109"/>
              <p:cNvCxnSpPr/>
              <p:nvPr/>
            </p:nvCxnSpPr>
            <p:spPr>
              <a:xfrm flipH="1">
                <a:off x="2640" y="3600"/>
                <a:ext cx="336" cy="336"/>
              </a:xfrm>
              <a:prstGeom prst="straightConnector1">
                <a:avLst/>
              </a:prstGeom>
              <a:noFill/>
              <a:ln cap="flat" cmpd="sng" w="28575">
                <a:solidFill>
                  <a:srgbClr val="66FF33"/>
                </a:solidFill>
                <a:prstDash val="solid"/>
                <a:round/>
                <a:headEnd len="med" w="med" type="none"/>
                <a:tailEnd len="med" w="med" type="none"/>
              </a:ln>
            </p:spPr>
          </p:cxnSp>
          <p:cxnSp>
            <p:nvCxnSpPr>
              <p:cNvPr id="1346" name="Google Shape;1346;p109"/>
              <p:cNvCxnSpPr/>
              <p:nvPr/>
            </p:nvCxnSpPr>
            <p:spPr>
              <a:xfrm>
                <a:off x="3024" y="3648"/>
                <a:ext cx="528" cy="0"/>
              </a:xfrm>
              <a:prstGeom prst="straightConnector1">
                <a:avLst/>
              </a:prstGeom>
              <a:noFill/>
              <a:ln cap="flat" cmpd="sng" w="28575">
                <a:solidFill>
                  <a:srgbClr val="66FF33"/>
                </a:solidFill>
                <a:prstDash val="solid"/>
                <a:round/>
                <a:headEnd len="med" w="med" type="none"/>
                <a:tailEnd len="med" w="med" type="none"/>
              </a:ln>
            </p:spPr>
          </p:cxnSp>
          <p:cxnSp>
            <p:nvCxnSpPr>
              <p:cNvPr id="1347" name="Google Shape;1347;p109"/>
              <p:cNvCxnSpPr/>
              <p:nvPr/>
            </p:nvCxnSpPr>
            <p:spPr>
              <a:xfrm>
                <a:off x="2640" y="3216"/>
                <a:ext cx="288" cy="384"/>
              </a:xfrm>
              <a:prstGeom prst="straightConnector1">
                <a:avLst/>
              </a:prstGeom>
              <a:noFill/>
              <a:ln cap="flat" cmpd="sng" w="28575">
                <a:solidFill>
                  <a:srgbClr val="66FF33"/>
                </a:solidFill>
                <a:prstDash val="solid"/>
                <a:round/>
                <a:headEnd len="med" w="med" type="none"/>
                <a:tailEnd len="med" w="med" type="none"/>
              </a:ln>
            </p:spPr>
          </p:cxnSp>
          <p:cxnSp>
            <p:nvCxnSpPr>
              <p:cNvPr id="1348" name="Google Shape;1348;p109"/>
              <p:cNvCxnSpPr/>
              <p:nvPr/>
            </p:nvCxnSpPr>
            <p:spPr>
              <a:xfrm flipH="1">
                <a:off x="3552" y="3552"/>
                <a:ext cx="576" cy="48"/>
              </a:xfrm>
              <a:prstGeom prst="straightConnector1">
                <a:avLst/>
              </a:prstGeom>
              <a:noFill/>
              <a:ln cap="flat" cmpd="sng" w="28575">
                <a:solidFill>
                  <a:srgbClr val="66FF33"/>
                </a:solidFill>
                <a:prstDash val="solid"/>
                <a:round/>
                <a:headEnd len="med" w="med" type="none"/>
                <a:tailEnd len="med" w="med" type="none"/>
              </a:ln>
            </p:spPr>
          </p:cxnSp>
          <p:cxnSp>
            <p:nvCxnSpPr>
              <p:cNvPr id="1349" name="Google Shape;1349;p109"/>
              <p:cNvCxnSpPr/>
              <p:nvPr/>
            </p:nvCxnSpPr>
            <p:spPr>
              <a:xfrm flipH="1">
                <a:off x="3552" y="3168"/>
                <a:ext cx="432" cy="432"/>
              </a:xfrm>
              <a:prstGeom prst="straightConnector1">
                <a:avLst/>
              </a:prstGeom>
              <a:noFill/>
              <a:ln cap="flat" cmpd="sng" w="28575">
                <a:solidFill>
                  <a:srgbClr val="66FF33"/>
                </a:solidFill>
                <a:prstDash val="solid"/>
                <a:round/>
                <a:headEnd len="med" w="med" type="none"/>
                <a:tailEnd len="med" w="med" type="none"/>
              </a:ln>
            </p:spPr>
          </p:cxnSp>
          <p:cxnSp>
            <p:nvCxnSpPr>
              <p:cNvPr id="1350" name="Google Shape;1350;p109"/>
              <p:cNvCxnSpPr/>
              <p:nvPr/>
            </p:nvCxnSpPr>
            <p:spPr>
              <a:xfrm rot="10800000">
                <a:off x="3552" y="3600"/>
                <a:ext cx="432" cy="384"/>
              </a:xfrm>
              <a:prstGeom prst="straightConnector1">
                <a:avLst/>
              </a:prstGeom>
              <a:noFill/>
              <a:ln cap="flat" cmpd="sng" w="28575">
                <a:solidFill>
                  <a:srgbClr val="66FF33"/>
                </a:solidFill>
                <a:prstDash val="solid"/>
                <a:round/>
                <a:headEnd len="med" w="med" type="none"/>
                <a:tailEnd len="med" w="med" type="none"/>
              </a:ln>
            </p:spPr>
          </p:cxnSp>
          <p:cxnSp>
            <p:nvCxnSpPr>
              <p:cNvPr id="1351" name="Google Shape;1351;p109"/>
              <p:cNvCxnSpPr/>
              <p:nvPr/>
            </p:nvCxnSpPr>
            <p:spPr>
              <a:xfrm rot="10800000">
                <a:off x="2352" y="3600"/>
                <a:ext cx="576" cy="0"/>
              </a:xfrm>
              <a:prstGeom prst="straightConnector1">
                <a:avLst/>
              </a:prstGeom>
              <a:noFill/>
              <a:ln cap="flat" cmpd="sng" w="28575">
                <a:solidFill>
                  <a:srgbClr val="66FF33"/>
                </a:solidFill>
                <a:prstDash val="solid"/>
                <a:round/>
                <a:headEnd len="med" w="med" type="none"/>
                <a:tailEnd len="med" w="med" type="none"/>
              </a:ln>
            </p:spPr>
          </p:cxnSp>
        </p:grpSp>
        <p:sp>
          <p:nvSpPr>
            <p:cNvPr id="1352" name="Google Shape;1352;p109"/>
            <p:cNvSpPr/>
            <p:nvPr/>
          </p:nvSpPr>
          <p:spPr>
            <a:xfrm>
              <a:off x="3893" y="2557"/>
              <a:ext cx="643" cy="314"/>
            </a:xfrm>
            <a:prstGeom prst="wedgeRoundRectCallout">
              <a:avLst>
                <a:gd fmla="val 33463" name="adj1"/>
                <a:gd fmla="val -91667" name="adj2"/>
                <a:gd fmla="val 16667" name="adj3"/>
              </a:avLst>
            </a:prstGeom>
            <a:solidFill>
              <a:schemeClr val="hlink"/>
            </a:solidFill>
            <a:ln cap="flat" cmpd="sng" w="12700">
              <a:solidFill>
                <a:srgbClr val="66FF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2"/>
                  </a:solidFill>
                  <a:latin typeface="Calibri"/>
                  <a:ea typeface="Calibri"/>
                  <a:cs typeface="Calibri"/>
                  <a:sym typeface="Calibri"/>
                </a:rPr>
                <a:t>telephone</a:t>
              </a:r>
              <a:br>
                <a:rPr b="1" lang="en-US" sz="1200">
                  <a:solidFill>
                    <a:schemeClr val="lt2"/>
                  </a:solidFill>
                  <a:latin typeface="Calibri"/>
                  <a:ea typeface="Calibri"/>
                  <a:cs typeface="Calibri"/>
                  <a:sym typeface="Calibri"/>
                </a:rPr>
              </a:br>
              <a:r>
                <a:rPr b="1" lang="en-US" sz="1200">
                  <a:solidFill>
                    <a:schemeClr val="lt2"/>
                  </a:solidFill>
                  <a:latin typeface="Calibri"/>
                  <a:ea typeface="Calibri"/>
                  <a:cs typeface="Calibri"/>
                  <a:sym typeface="Calibri"/>
                </a:rPr>
                <a:t>switch</a:t>
              </a:r>
              <a:endParaRPr/>
            </a:p>
          </p:txBody>
        </p:sp>
        <p:grpSp>
          <p:nvGrpSpPr>
            <p:cNvPr id="1353" name="Google Shape;1353;p109"/>
            <p:cNvGrpSpPr/>
            <p:nvPr/>
          </p:nvGrpSpPr>
          <p:grpSpPr>
            <a:xfrm>
              <a:off x="3552" y="1920"/>
              <a:ext cx="1296" cy="720"/>
              <a:chOff x="3552" y="2112"/>
              <a:chExt cx="1296" cy="720"/>
            </a:xfrm>
          </p:grpSpPr>
          <p:cxnSp>
            <p:nvCxnSpPr>
              <p:cNvPr id="1354" name="Google Shape;1354;p109"/>
              <p:cNvCxnSpPr/>
              <p:nvPr/>
            </p:nvCxnSpPr>
            <p:spPr>
              <a:xfrm>
                <a:off x="3552" y="2112"/>
                <a:ext cx="288" cy="384"/>
              </a:xfrm>
              <a:prstGeom prst="straightConnector1">
                <a:avLst/>
              </a:prstGeom>
              <a:noFill/>
              <a:ln cap="flat" cmpd="sng" w="57150">
                <a:solidFill>
                  <a:schemeClr val="hlink"/>
                </a:solidFill>
                <a:prstDash val="dot"/>
                <a:round/>
                <a:headEnd len="med" w="med" type="none"/>
                <a:tailEnd len="med" w="med" type="none"/>
              </a:ln>
            </p:spPr>
          </p:cxnSp>
          <p:cxnSp>
            <p:nvCxnSpPr>
              <p:cNvPr id="1355" name="Google Shape;1355;p109"/>
              <p:cNvCxnSpPr/>
              <p:nvPr/>
            </p:nvCxnSpPr>
            <p:spPr>
              <a:xfrm>
                <a:off x="3984" y="2448"/>
                <a:ext cx="432" cy="0"/>
              </a:xfrm>
              <a:prstGeom prst="straightConnector1">
                <a:avLst/>
              </a:prstGeom>
              <a:noFill/>
              <a:ln cap="flat" cmpd="sng" w="57150">
                <a:solidFill>
                  <a:schemeClr val="hlink"/>
                </a:solidFill>
                <a:prstDash val="dot"/>
                <a:round/>
                <a:headEnd len="med" w="med" type="none"/>
                <a:tailEnd len="med" w="med" type="none"/>
              </a:ln>
            </p:spPr>
          </p:cxnSp>
          <p:cxnSp>
            <p:nvCxnSpPr>
              <p:cNvPr id="1356" name="Google Shape;1356;p109"/>
              <p:cNvCxnSpPr/>
              <p:nvPr/>
            </p:nvCxnSpPr>
            <p:spPr>
              <a:xfrm>
                <a:off x="4512" y="2544"/>
                <a:ext cx="336" cy="288"/>
              </a:xfrm>
              <a:prstGeom prst="straightConnector1">
                <a:avLst/>
              </a:prstGeom>
              <a:noFill/>
              <a:ln cap="flat" cmpd="sng" w="57150">
                <a:solidFill>
                  <a:schemeClr val="hlink"/>
                </a:solidFill>
                <a:prstDash val="dot"/>
                <a:round/>
                <a:headEnd len="med" w="med" type="none"/>
                <a:tailEnd len="med" w="med" type="none"/>
              </a:ln>
            </p:spPr>
          </p:cxnSp>
        </p:grpSp>
        <p:grpSp>
          <p:nvGrpSpPr>
            <p:cNvPr id="1357" name="Google Shape;1357;p109"/>
            <p:cNvGrpSpPr/>
            <p:nvPr/>
          </p:nvGrpSpPr>
          <p:grpSpPr>
            <a:xfrm>
              <a:off x="3552" y="1872"/>
              <a:ext cx="1344" cy="768"/>
              <a:chOff x="3552" y="2064"/>
              <a:chExt cx="1344" cy="768"/>
            </a:xfrm>
          </p:grpSpPr>
          <p:cxnSp>
            <p:nvCxnSpPr>
              <p:cNvPr id="1358" name="Google Shape;1358;p109"/>
              <p:cNvCxnSpPr/>
              <p:nvPr/>
            </p:nvCxnSpPr>
            <p:spPr>
              <a:xfrm flipH="1" rot="10800000">
                <a:off x="3552" y="2544"/>
                <a:ext cx="288" cy="288"/>
              </a:xfrm>
              <a:prstGeom prst="straightConnector1">
                <a:avLst/>
              </a:prstGeom>
              <a:noFill/>
              <a:ln cap="flat" cmpd="sng" w="57150">
                <a:solidFill>
                  <a:schemeClr val="folHlink"/>
                </a:solidFill>
                <a:prstDash val="dot"/>
                <a:round/>
                <a:headEnd len="med" w="med" type="none"/>
                <a:tailEnd len="med" w="med" type="none"/>
              </a:ln>
            </p:spPr>
          </p:cxnSp>
          <p:cxnSp>
            <p:nvCxnSpPr>
              <p:cNvPr id="1359" name="Google Shape;1359;p109"/>
              <p:cNvCxnSpPr/>
              <p:nvPr/>
            </p:nvCxnSpPr>
            <p:spPr>
              <a:xfrm>
                <a:off x="3936" y="2544"/>
                <a:ext cx="480" cy="0"/>
              </a:xfrm>
              <a:prstGeom prst="straightConnector1">
                <a:avLst/>
              </a:prstGeom>
              <a:noFill/>
              <a:ln cap="flat" cmpd="sng" w="57150">
                <a:solidFill>
                  <a:schemeClr val="folHlink"/>
                </a:solidFill>
                <a:prstDash val="dot"/>
                <a:round/>
                <a:headEnd len="med" w="med" type="none"/>
                <a:tailEnd len="med" w="med" type="none"/>
              </a:ln>
            </p:spPr>
          </p:cxnSp>
          <p:cxnSp>
            <p:nvCxnSpPr>
              <p:cNvPr id="1360" name="Google Shape;1360;p109"/>
              <p:cNvCxnSpPr/>
              <p:nvPr/>
            </p:nvCxnSpPr>
            <p:spPr>
              <a:xfrm flipH="1" rot="10800000">
                <a:off x="4512" y="2064"/>
                <a:ext cx="384" cy="384"/>
              </a:xfrm>
              <a:prstGeom prst="straightConnector1">
                <a:avLst/>
              </a:prstGeom>
              <a:noFill/>
              <a:ln cap="flat" cmpd="sng" w="57150">
                <a:solidFill>
                  <a:schemeClr val="folHlink"/>
                </a:solidFill>
                <a:prstDash val="dot"/>
                <a:round/>
                <a:headEnd len="med" w="med" type="none"/>
                <a:tailEnd len="med" w="med" type="none"/>
              </a:ln>
            </p:spPr>
          </p:cxnSp>
        </p:grpSp>
        <p:grpSp>
          <p:nvGrpSpPr>
            <p:cNvPr id="1361" name="Google Shape;1361;p109"/>
            <p:cNvGrpSpPr/>
            <p:nvPr/>
          </p:nvGrpSpPr>
          <p:grpSpPr>
            <a:xfrm>
              <a:off x="3072" y="1680"/>
              <a:ext cx="2160" cy="1164"/>
              <a:chOff x="3072" y="1872"/>
              <a:chExt cx="2160" cy="1164"/>
            </a:xfrm>
          </p:grpSpPr>
          <p:pic>
            <p:nvPicPr>
              <p:cNvPr descr="MC900433907[1]" id="1362" name="Google Shape;1362;p109"/>
              <p:cNvPicPr preferRelativeResize="0"/>
              <p:nvPr/>
            </p:nvPicPr>
            <p:blipFill rotWithShape="1">
              <a:blip r:embed="rId4">
                <a:alphaModFix/>
              </a:blip>
              <a:srcRect b="0" l="0" r="0" t="0"/>
              <a:stretch/>
            </p:blipFill>
            <p:spPr>
              <a:xfrm>
                <a:off x="3360" y="1884"/>
                <a:ext cx="336" cy="336"/>
              </a:xfrm>
              <a:prstGeom prst="rect">
                <a:avLst/>
              </a:prstGeom>
              <a:noFill/>
              <a:ln>
                <a:noFill/>
              </a:ln>
            </p:spPr>
          </p:pic>
          <p:pic>
            <p:nvPicPr>
              <p:cNvPr descr="MC900433907[1]" id="1363" name="Google Shape;1363;p109"/>
              <p:cNvPicPr preferRelativeResize="0"/>
              <p:nvPr/>
            </p:nvPicPr>
            <p:blipFill rotWithShape="1">
              <a:blip r:embed="rId5">
                <a:alphaModFix/>
              </a:blip>
              <a:srcRect b="0" l="0" r="0" t="0"/>
              <a:stretch/>
            </p:blipFill>
            <p:spPr>
              <a:xfrm>
                <a:off x="3360" y="2700"/>
                <a:ext cx="336" cy="336"/>
              </a:xfrm>
              <a:prstGeom prst="rect">
                <a:avLst/>
              </a:prstGeom>
              <a:noFill/>
              <a:ln>
                <a:noFill/>
              </a:ln>
            </p:spPr>
          </p:pic>
          <p:pic>
            <p:nvPicPr>
              <p:cNvPr descr="MC900433907[1]" id="1364" name="Google Shape;1364;p109"/>
              <p:cNvPicPr preferRelativeResize="0"/>
              <p:nvPr/>
            </p:nvPicPr>
            <p:blipFill rotWithShape="1">
              <a:blip r:embed="rId6">
                <a:alphaModFix/>
              </a:blip>
              <a:srcRect b="0" l="0" r="0" t="0"/>
              <a:stretch/>
            </p:blipFill>
            <p:spPr>
              <a:xfrm>
                <a:off x="4752" y="2700"/>
                <a:ext cx="336" cy="336"/>
              </a:xfrm>
              <a:prstGeom prst="rect">
                <a:avLst/>
              </a:prstGeom>
              <a:noFill/>
              <a:ln>
                <a:noFill/>
              </a:ln>
            </p:spPr>
          </p:pic>
          <p:pic>
            <p:nvPicPr>
              <p:cNvPr descr="MC900433907[1]" id="1365" name="Google Shape;1365;p109"/>
              <p:cNvPicPr preferRelativeResize="0"/>
              <p:nvPr/>
            </p:nvPicPr>
            <p:blipFill rotWithShape="1">
              <a:blip r:embed="rId7">
                <a:alphaModFix/>
              </a:blip>
              <a:srcRect b="0" l="0" r="0" t="0"/>
              <a:stretch/>
            </p:blipFill>
            <p:spPr>
              <a:xfrm>
                <a:off x="4896" y="2256"/>
                <a:ext cx="336" cy="336"/>
              </a:xfrm>
              <a:prstGeom prst="rect">
                <a:avLst/>
              </a:prstGeom>
              <a:noFill/>
              <a:ln>
                <a:noFill/>
              </a:ln>
            </p:spPr>
          </p:pic>
          <p:pic>
            <p:nvPicPr>
              <p:cNvPr descr="MC900433907[1]" id="1366" name="Google Shape;1366;p109"/>
              <p:cNvPicPr preferRelativeResize="0"/>
              <p:nvPr/>
            </p:nvPicPr>
            <p:blipFill rotWithShape="1">
              <a:blip r:embed="rId8">
                <a:alphaModFix/>
              </a:blip>
              <a:srcRect b="0" l="0" r="0" t="0"/>
              <a:stretch/>
            </p:blipFill>
            <p:spPr>
              <a:xfrm>
                <a:off x="4752" y="1872"/>
                <a:ext cx="336" cy="336"/>
              </a:xfrm>
              <a:prstGeom prst="rect">
                <a:avLst/>
              </a:prstGeom>
              <a:noFill/>
              <a:ln>
                <a:noFill/>
              </a:ln>
            </p:spPr>
          </p:pic>
          <p:pic>
            <p:nvPicPr>
              <p:cNvPr descr="MC900433907[1]" id="1367" name="Google Shape;1367;p109"/>
              <p:cNvPicPr preferRelativeResize="0"/>
              <p:nvPr/>
            </p:nvPicPr>
            <p:blipFill rotWithShape="1">
              <a:blip r:embed="rId8">
                <a:alphaModFix/>
              </a:blip>
              <a:srcRect b="0" l="0" r="0" t="0"/>
              <a:stretch/>
            </p:blipFill>
            <p:spPr>
              <a:xfrm>
                <a:off x="3072" y="2304"/>
                <a:ext cx="336" cy="336"/>
              </a:xfrm>
              <a:prstGeom prst="rect">
                <a:avLst/>
              </a:prstGeom>
              <a:noFill/>
              <a:ln>
                <a:noFill/>
              </a:ln>
            </p:spPr>
          </p:pic>
        </p:grpSp>
        <p:grpSp>
          <p:nvGrpSpPr>
            <p:cNvPr id="1368" name="Google Shape;1368;p109"/>
            <p:cNvGrpSpPr/>
            <p:nvPr/>
          </p:nvGrpSpPr>
          <p:grpSpPr>
            <a:xfrm>
              <a:off x="3792" y="2172"/>
              <a:ext cx="768" cy="240"/>
              <a:chOff x="2880" y="3468"/>
              <a:chExt cx="768" cy="240"/>
            </a:xfrm>
          </p:grpSpPr>
          <p:grpSp>
            <p:nvGrpSpPr>
              <p:cNvPr id="1369" name="Google Shape;1369;p109"/>
              <p:cNvGrpSpPr/>
              <p:nvPr/>
            </p:nvGrpSpPr>
            <p:grpSpPr>
              <a:xfrm>
                <a:off x="2880" y="3468"/>
                <a:ext cx="192" cy="240"/>
                <a:chOff x="3408" y="2160"/>
                <a:chExt cx="192" cy="240"/>
              </a:xfrm>
            </p:grpSpPr>
            <p:sp>
              <p:nvSpPr>
                <p:cNvPr id="1370" name="Google Shape;1370;p109"/>
                <p:cNvSpPr/>
                <p:nvPr/>
              </p:nvSpPr>
              <p:spPr>
                <a:xfrm>
                  <a:off x="3408" y="2160"/>
                  <a:ext cx="192"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109"/>
                <p:cNvSpPr/>
                <p:nvPr/>
              </p:nvSpPr>
              <p:spPr>
                <a:xfrm>
                  <a:off x="3456" y="2208"/>
                  <a:ext cx="48" cy="4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109"/>
                <p:cNvSpPr/>
                <p:nvPr/>
              </p:nvSpPr>
              <p:spPr>
                <a:xfrm>
                  <a:off x="3456" y="2304"/>
                  <a:ext cx="48" cy="48"/>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73" name="Google Shape;1373;p109"/>
              <p:cNvGrpSpPr/>
              <p:nvPr/>
            </p:nvGrpSpPr>
            <p:grpSpPr>
              <a:xfrm>
                <a:off x="3456" y="3468"/>
                <a:ext cx="192" cy="240"/>
                <a:chOff x="3408" y="2160"/>
                <a:chExt cx="192" cy="240"/>
              </a:xfrm>
            </p:grpSpPr>
            <p:sp>
              <p:nvSpPr>
                <p:cNvPr id="1374" name="Google Shape;1374;p109"/>
                <p:cNvSpPr/>
                <p:nvPr/>
              </p:nvSpPr>
              <p:spPr>
                <a:xfrm>
                  <a:off x="3408" y="2160"/>
                  <a:ext cx="192" cy="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109"/>
                <p:cNvSpPr/>
                <p:nvPr/>
              </p:nvSpPr>
              <p:spPr>
                <a:xfrm>
                  <a:off x="3456" y="2208"/>
                  <a:ext cx="48" cy="4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109"/>
                <p:cNvSpPr/>
                <p:nvPr/>
              </p:nvSpPr>
              <p:spPr>
                <a:xfrm>
                  <a:off x="3456" y="2304"/>
                  <a:ext cx="48" cy="48"/>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10"/>
          <p:cNvSpPr/>
          <p:nvPr/>
        </p:nvSpPr>
        <p:spPr>
          <a:xfrm>
            <a:off x="609600" y="5410200"/>
            <a:ext cx="76962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2800">
                <a:solidFill>
                  <a:srgbClr val="FF0000"/>
                </a:solidFill>
                <a:latin typeface="Calibri"/>
                <a:ea typeface="Calibri"/>
                <a:cs typeface="Calibri"/>
                <a:sym typeface="Calibri"/>
              </a:rPr>
              <a:t>Figure 3:  </a:t>
            </a:r>
            <a:r>
              <a:rPr lang="en-US" sz="2800">
                <a:solidFill>
                  <a:srgbClr val="000000"/>
                </a:solidFill>
                <a:latin typeface="Calibri"/>
                <a:ea typeface="Calibri"/>
                <a:cs typeface="Calibri"/>
                <a:sym typeface="Calibri"/>
              </a:rPr>
              <a:t>A trivial circuit-switched network</a:t>
            </a:r>
            <a:endParaRPr/>
          </a:p>
        </p:txBody>
      </p:sp>
      <p:pic>
        <p:nvPicPr>
          <p:cNvPr id="1385" name="Google Shape;1385;p110"/>
          <p:cNvPicPr preferRelativeResize="0"/>
          <p:nvPr/>
        </p:nvPicPr>
        <p:blipFill rotWithShape="1">
          <a:blip r:embed="rId3">
            <a:alphaModFix/>
          </a:blip>
          <a:srcRect b="0" l="0" r="0" t="0"/>
          <a:stretch/>
        </p:blipFill>
        <p:spPr>
          <a:xfrm>
            <a:off x="812800" y="1143000"/>
            <a:ext cx="7527925" cy="4217988"/>
          </a:xfrm>
          <a:prstGeom prst="rect">
            <a:avLst/>
          </a:prstGeom>
          <a:noFill/>
          <a:ln>
            <a:noFill/>
          </a:ln>
        </p:spPr>
      </p:pic>
      <p:pic>
        <p:nvPicPr>
          <p:cNvPr id="1386" name="Google Shape;1386;p110"/>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11"/>
          <p:cNvSpPr/>
          <p:nvPr/>
        </p:nvSpPr>
        <p:spPr>
          <a:xfrm>
            <a:off x="228600" y="1371600"/>
            <a:ext cx="8686800" cy="393541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4 shows the situation. Telephone 1 is connected to telephone 7; 2 to 5; 3 to 8; and 4 to 6. Of course the situation may change when new connections are made. The switch controls the connections.</a:t>
            </a:r>
            <a:endParaRPr/>
          </a:p>
        </p:txBody>
      </p:sp>
      <p:sp>
        <p:nvSpPr>
          <p:cNvPr id="1393" name="Google Shape;1393;p111"/>
          <p:cNvSpPr txBox="1"/>
          <p:nvPr/>
        </p:nvSpPr>
        <p:spPr>
          <a:xfrm>
            <a:off x="609600" y="228600"/>
            <a:ext cx="6248400"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FF0000"/>
                </a:solidFill>
                <a:latin typeface="Calibri"/>
                <a:ea typeface="Calibri"/>
                <a:cs typeface="Calibri"/>
                <a:sym typeface="Calibri"/>
              </a:rPr>
              <a:t>Example 1</a:t>
            </a:r>
            <a:endParaRPr/>
          </a:p>
        </p:txBody>
      </p:sp>
      <p:pic>
        <p:nvPicPr>
          <p:cNvPr id="1394" name="Google Shape;1394;p111"/>
          <p:cNvPicPr preferRelativeResize="0"/>
          <p:nvPr/>
        </p:nvPicPr>
        <p:blipFill rotWithShape="1">
          <a:blip r:embed="rId3">
            <a:alphaModFix/>
          </a:blip>
          <a:srcRect b="0" l="0" r="0" t="0"/>
          <a:stretch/>
        </p:blipFill>
        <p:spPr>
          <a:xfrm>
            <a:off x="7391400" y="228600"/>
            <a:ext cx="1343025" cy="762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2"/>
          <p:cNvSpPr/>
          <p:nvPr/>
        </p:nvSpPr>
        <p:spPr>
          <a:xfrm>
            <a:off x="1752600" y="5181600"/>
            <a:ext cx="70104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Circuit-switched network used in Example 1</a:t>
            </a:r>
            <a:endParaRPr/>
          </a:p>
        </p:txBody>
      </p:sp>
      <p:pic>
        <p:nvPicPr>
          <p:cNvPr id="1403" name="Google Shape;1403;p112"/>
          <p:cNvPicPr preferRelativeResize="0"/>
          <p:nvPr/>
        </p:nvPicPr>
        <p:blipFill rotWithShape="1">
          <a:blip r:embed="rId3">
            <a:alphaModFix/>
          </a:blip>
          <a:srcRect b="0" l="0" r="0" t="0"/>
          <a:stretch/>
        </p:blipFill>
        <p:spPr>
          <a:xfrm>
            <a:off x="381000" y="1828800"/>
            <a:ext cx="8459788" cy="3228975"/>
          </a:xfrm>
          <a:prstGeom prst="rect">
            <a:avLst/>
          </a:prstGeom>
          <a:noFill/>
          <a:ln>
            <a:noFill/>
          </a:ln>
        </p:spPr>
      </p:pic>
      <p:pic>
        <p:nvPicPr>
          <p:cNvPr id="1404" name="Google Shape;1404;p112"/>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2500"/>
                                        <p:tgtEl>
                                          <p:spTgt spid="1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13"/>
          <p:cNvSpPr/>
          <p:nvPr/>
        </p:nvSpPr>
        <p:spPr>
          <a:xfrm>
            <a:off x="228600" y="1524000"/>
            <a:ext cx="8686800" cy="43624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5 shows the situation.</a:t>
            </a:r>
            <a:endParaRPr/>
          </a:p>
        </p:txBody>
      </p:sp>
      <p:sp>
        <p:nvSpPr>
          <p:cNvPr id="1411" name="Google Shape;1411;p113"/>
          <p:cNvSpPr txBox="1"/>
          <p:nvPr/>
        </p:nvSpPr>
        <p:spPr>
          <a:xfrm>
            <a:off x="1143000" y="457200"/>
            <a:ext cx="53340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rgbClr val="FF0000"/>
                </a:solidFill>
                <a:latin typeface="Calibri"/>
                <a:ea typeface="Calibri"/>
                <a:cs typeface="Calibri"/>
                <a:sym typeface="Calibri"/>
              </a:rPr>
              <a:t>Example 2</a:t>
            </a:r>
            <a:endParaRPr/>
          </a:p>
        </p:txBody>
      </p:sp>
      <p:pic>
        <p:nvPicPr>
          <p:cNvPr id="1412" name="Google Shape;1412;p113"/>
          <p:cNvPicPr preferRelativeResize="0"/>
          <p:nvPr/>
        </p:nvPicPr>
        <p:blipFill rotWithShape="1">
          <a:blip r:embed="rId3">
            <a:alphaModFix/>
          </a:blip>
          <a:srcRect b="0" l="0" r="0" t="0"/>
          <a:stretch/>
        </p:blipFill>
        <p:spPr>
          <a:xfrm>
            <a:off x="7467600" y="304800"/>
            <a:ext cx="1343025" cy="762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14"/>
          <p:cNvSpPr/>
          <p:nvPr/>
        </p:nvSpPr>
        <p:spPr>
          <a:xfrm>
            <a:off x="1447800" y="5257800"/>
            <a:ext cx="73152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Circuit-switched network used in Example 2</a:t>
            </a:r>
            <a:endParaRPr/>
          </a:p>
        </p:txBody>
      </p:sp>
      <p:pic>
        <p:nvPicPr>
          <p:cNvPr id="1421" name="Google Shape;1421;p114"/>
          <p:cNvPicPr preferRelativeResize="0"/>
          <p:nvPr/>
        </p:nvPicPr>
        <p:blipFill rotWithShape="1">
          <a:blip r:embed="rId3">
            <a:alphaModFix/>
          </a:blip>
          <a:srcRect b="0" l="0" r="0" t="0"/>
          <a:stretch/>
        </p:blipFill>
        <p:spPr>
          <a:xfrm>
            <a:off x="457200" y="1371600"/>
            <a:ext cx="8180388" cy="3432175"/>
          </a:xfrm>
          <a:prstGeom prst="rect">
            <a:avLst/>
          </a:prstGeom>
          <a:noFill/>
          <a:ln>
            <a:noFill/>
          </a:ln>
        </p:spPr>
      </p:pic>
      <p:pic>
        <p:nvPicPr>
          <p:cNvPr id="1422" name="Google Shape;1422;p114"/>
          <p:cNvPicPr preferRelativeResize="0"/>
          <p:nvPr/>
        </p:nvPicPr>
        <p:blipFill rotWithShape="1">
          <a:blip r:embed="rId4">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2250"/>
                                        <p:tgtEl>
                                          <p:spTgt spid="1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0" y="0"/>
            <a:ext cx="60198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solidFill>
                  <a:srgbClr val="FF0000"/>
                </a:solidFill>
              </a:rPr>
              <a:t>Evolution of Computer Networks</a:t>
            </a:r>
            <a:endParaRPr/>
          </a:p>
        </p:txBody>
      </p:sp>
      <p:pic>
        <p:nvPicPr>
          <p:cNvPr descr="download.png" id="279" name="Google Shape;279;p34"/>
          <p:cNvPicPr preferRelativeResize="0"/>
          <p:nvPr/>
        </p:nvPicPr>
        <p:blipFill rotWithShape="1">
          <a:blip r:embed="rId3">
            <a:alphaModFix/>
          </a:blip>
          <a:srcRect b="0" l="0" r="0" t="0"/>
          <a:stretch/>
        </p:blipFill>
        <p:spPr>
          <a:xfrm>
            <a:off x="6457950" y="0"/>
            <a:ext cx="2686050" cy="982663"/>
          </a:xfrm>
          <a:prstGeom prst="rect">
            <a:avLst/>
          </a:prstGeom>
          <a:noFill/>
          <a:ln>
            <a:noFill/>
          </a:ln>
        </p:spPr>
      </p:pic>
      <p:sp>
        <p:nvSpPr>
          <p:cNvPr id="280" name="Google Shape;280;p34"/>
          <p:cNvSpPr txBox="1"/>
          <p:nvPr/>
        </p:nvSpPr>
        <p:spPr>
          <a:xfrm>
            <a:off x="304800" y="1295400"/>
            <a:ext cx="8458200" cy="5181600"/>
          </a:xfrm>
          <a:prstGeom prst="rect">
            <a:avLst/>
          </a:prstGeom>
          <a:noFill/>
          <a:ln>
            <a:noFill/>
          </a:ln>
        </p:spPr>
        <p:txBody>
          <a:bodyPr anchorCtr="0" anchor="t" bIns="45700" lIns="91425" spcFirstLastPara="1" rIns="91425" wrap="square" tIns="45700">
            <a:normAutofit fontScale="92500" lnSpcReduction="20000"/>
          </a:bodyPr>
          <a:lstStyle/>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1881: Twisted pair for local loops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1885: AT&amp;T formed</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1892: Automatic telephone switches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1903: 3 million telephones in the US</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1915: First transcontinental cable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1927: First transatlantic cable</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1937: first round-the-world call</a:t>
            </a:r>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1946: National numbering plan</a:t>
            </a:r>
            <a:endParaRPr/>
          </a:p>
          <a:p>
            <a:pPr indent="0" lvl="0" marL="0" marR="0" rtl="0" algn="l">
              <a:spcBef>
                <a:spcPts val="0"/>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Telephone network is the dominating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communication network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187960" lvl="0" marL="0" marR="0" rtl="0" algn="l">
              <a:spcBef>
                <a:spcPts val="0"/>
              </a:spcBef>
              <a:spcAft>
                <a:spcPts val="0"/>
              </a:spcAft>
              <a:buClr>
                <a:schemeClr val="dk1"/>
              </a:buClr>
              <a:buSzPct val="100000"/>
              <a:buFont typeface="Arial"/>
              <a:buChar char="•"/>
            </a:pPr>
            <a:r>
              <a:rPr lang="en-US" sz="3200">
                <a:solidFill>
                  <a:schemeClr val="dk1"/>
                </a:solidFill>
                <a:latin typeface="Calibri"/>
                <a:ea typeface="Calibri"/>
                <a:cs typeface="Calibri"/>
                <a:sym typeface="Calibri"/>
              </a:rPr>
              <a:t> Used circuit switching </a:t>
            </a:r>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225425" lvl="0" marL="342900" marR="0" rtl="0" algn="l">
              <a:spcBef>
                <a:spcPts val="370"/>
              </a:spcBef>
              <a:spcAft>
                <a:spcPts val="0"/>
              </a:spcAft>
              <a:buClr>
                <a:schemeClr val="dk1"/>
              </a:buClr>
              <a:buSzPct val="100000"/>
              <a:buFont typeface="Arial"/>
              <a:buNone/>
            </a:pPr>
            <a:r>
              <a:t/>
            </a:r>
            <a:endParaRPr b="1" sz="2000">
              <a:solidFill>
                <a:srgbClr val="0033CC"/>
              </a:solidFill>
              <a:latin typeface="Times New Roman"/>
              <a:ea typeface="Times New Roman"/>
              <a:cs typeface="Times New Roman"/>
              <a:sym typeface="Times New Roman"/>
            </a:endParaRPr>
          </a:p>
          <a:p>
            <a:pPr indent="-225425" lvl="6" marL="2571750" marR="0" rtl="0" algn="l">
              <a:spcBef>
                <a:spcPts val="370"/>
              </a:spcBef>
              <a:spcAft>
                <a:spcPts val="0"/>
              </a:spcAft>
              <a:buClr>
                <a:schemeClr val="dk1"/>
              </a:buClr>
              <a:buSzPct val="100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78435" lvl="1" marL="342900" marR="0" rtl="0" algn="l">
              <a:spcBef>
                <a:spcPts val="518"/>
              </a:spcBef>
              <a:spcAft>
                <a:spcPts val="0"/>
              </a:spcAft>
              <a:buClr>
                <a:schemeClr val="dk1"/>
              </a:buClr>
              <a:buSzPct val="100000"/>
              <a:buFont typeface="Arial"/>
              <a:buNone/>
            </a:pPr>
            <a:r>
              <a:t/>
            </a:r>
            <a:endParaRPr b="1" i="0" sz="2800" u="none" cap="none" strike="noStrike">
              <a:solidFill>
                <a:schemeClr val="dk1"/>
              </a:solidFill>
              <a:latin typeface="Calibri"/>
              <a:ea typeface="Calibri"/>
              <a:cs typeface="Calibri"/>
              <a:sym typeface="Calibri"/>
            </a:endParaRPr>
          </a:p>
        </p:txBody>
      </p:sp>
      <p:pic>
        <p:nvPicPr>
          <p:cNvPr descr="C:\Users\t0ph3r\Documents\CS 4700\assets\UTP_cable.jpg" id="281" name="Google Shape;281;p34"/>
          <p:cNvPicPr preferRelativeResize="0"/>
          <p:nvPr/>
        </p:nvPicPr>
        <p:blipFill rotWithShape="1">
          <a:blip r:embed="rId4">
            <a:alphaModFix/>
          </a:blip>
          <a:srcRect b="0" l="0" r="0" t="0"/>
          <a:stretch/>
        </p:blipFill>
        <p:spPr>
          <a:xfrm>
            <a:off x="6934200" y="1447800"/>
            <a:ext cx="1981200" cy="2152650"/>
          </a:xfrm>
          <a:prstGeom prst="rect">
            <a:avLst/>
          </a:prstGeom>
          <a:noFill/>
          <a:ln>
            <a:noFill/>
          </a:ln>
        </p:spPr>
      </p:pic>
      <p:pic>
        <p:nvPicPr>
          <p:cNvPr descr="C:\Users\t0ph3r\Documents\CS 4700\assets\p4-1-att.jpg" id="282" name="Google Shape;282;p34"/>
          <p:cNvPicPr preferRelativeResize="0"/>
          <p:nvPr/>
        </p:nvPicPr>
        <p:blipFill rotWithShape="1">
          <a:blip r:embed="rId5">
            <a:alphaModFix/>
          </a:blip>
          <a:srcRect b="0" l="0" r="0" t="0"/>
          <a:stretch/>
        </p:blipFill>
        <p:spPr>
          <a:xfrm>
            <a:off x="7086600" y="4038600"/>
            <a:ext cx="1766888" cy="1854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5"/>
          <p:cNvSpPr txBox="1"/>
          <p:nvPr/>
        </p:nvSpPr>
        <p:spPr>
          <a:xfrm>
            <a:off x="1143000" y="1143000"/>
            <a:ext cx="67056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Three Phases</a:t>
            </a:r>
            <a:endParaRPr/>
          </a:p>
        </p:txBody>
      </p:sp>
      <p:sp>
        <p:nvSpPr>
          <p:cNvPr id="1431" name="Google Shape;1431;p115"/>
          <p:cNvSpPr/>
          <p:nvPr/>
        </p:nvSpPr>
        <p:spPr>
          <a:xfrm>
            <a:off x="533400" y="2057400"/>
            <a:ext cx="7924800" cy="2227263"/>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actual communication in a circuit-switched network requires three phases: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connection setup,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data transfer, and </a:t>
            </a:r>
            <a:endParaRPr/>
          </a:p>
          <a:p>
            <a:pPr indent="-177800" lvl="1" marL="457200" marR="0" rtl="0" algn="just">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 connection teardown.</a:t>
            </a:r>
            <a:endParaRPr/>
          </a:p>
        </p:txBody>
      </p:sp>
      <p:pic>
        <p:nvPicPr>
          <p:cNvPr id="1432" name="Google Shape;1432;p115"/>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16"/>
          <p:cNvSpPr/>
          <p:nvPr/>
        </p:nvSpPr>
        <p:spPr>
          <a:xfrm>
            <a:off x="1676400" y="5257800"/>
            <a:ext cx="7239000" cy="895350"/>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2000">
              <a:solidFill>
                <a:srgbClr val="FF0000"/>
              </a:solidFill>
              <a:latin typeface="Times"/>
              <a:ea typeface="Times"/>
              <a:cs typeface="Times"/>
              <a:sym typeface="Times"/>
            </a:endParaRPr>
          </a:p>
          <a:p>
            <a:pPr indent="0" lvl="0" marL="0" marR="0" rtl="0" algn="l">
              <a:spcBef>
                <a:spcPts val="0"/>
              </a:spcBef>
              <a:spcAft>
                <a:spcPts val="0"/>
              </a:spcAft>
              <a:buNone/>
            </a:pPr>
            <a:r>
              <a:rPr lang="en-US" sz="3200">
                <a:solidFill>
                  <a:srgbClr val="000000"/>
                </a:solidFill>
                <a:latin typeface="Calibri"/>
                <a:ea typeface="Calibri"/>
                <a:cs typeface="Calibri"/>
                <a:sym typeface="Calibri"/>
              </a:rPr>
              <a:t>circuit-switched network three phases</a:t>
            </a:r>
            <a:endParaRPr/>
          </a:p>
        </p:txBody>
      </p:sp>
      <p:pic>
        <p:nvPicPr>
          <p:cNvPr id="1441" name="Google Shape;1441;p116"/>
          <p:cNvPicPr preferRelativeResize="0"/>
          <p:nvPr/>
        </p:nvPicPr>
        <p:blipFill rotWithShape="1">
          <a:blip r:embed="rId3">
            <a:alphaModFix/>
          </a:blip>
          <a:srcRect b="0" l="0" r="0" t="0"/>
          <a:stretch/>
        </p:blipFill>
        <p:spPr>
          <a:xfrm>
            <a:off x="304800" y="914400"/>
            <a:ext cx="8420100" cy="4454525"/>
          </a:xfrm>
          <a:prstGeom prst="rect">
            <a:avLst/>
          </a:prstGeom>
          <a:noFill/>
          <a:ln>
            <a:noFill/>
          </a:ln>
        </p:spPr>
      </p:pic>
      <p:pic>
        <p:nvPicPr>
          <p:cNvPr id="1442" name="Google Shape;1442;p116"/>
          <p:cNvPicPr preferRelativeResize="0"/>
          <p:nvPr/>
        </p:nvPicPr>
        <p:blipFill rotWithShape="1">
          <a:blip r:embed="rId4">
            <a:alphaModFix/>
          </a:blip>
          <a:srcRect b="0" l="0" r="0" t="0"/>
          <a:stretch/>
        </p:blipFill>
        <p:spPr>
          <a:xfrm>
            <a:off x="1385888" y="2209800"/>
            <a:ext cx="6767512" cy="466725"/>
          </a:xfrm>
          <a:prstGeom prst="rect">
            <a:avLst/>
          </a:prstGeom>
          <a:noFill/>
          <a:ln>
            <a:noFill/>
          </a:ln>
        </p:spPr>
      </p:pic>
      <p:pic>
        <p:nvPicPr>
          <p:cNvPr id="1443" name="Google Shape;1443;p116"/>
          <p:cNvPicPr preferRelativeResize="0"/>
          <p:nvPr/>
        </p:nvPicPr>
        <p:blipFill rotWithShape="1">
          <a:blip r:embed="rId5">
            <a:alphaModFix/>
          </a:blip>
          <a:srcRect b="0" l="0" r="0" t="0"/>
          <a:stretch/>
        </p:blipFill>
        <p:spPr>
          <a:xfrm>
            <a:off x="1385888" y="2667000"/>
            <a:ext cx="6767512" cy="473075"/>
          </a:xfrm>
          <a:prstGeom prst="rect">
            <a:avLst/>
          </a:prstGeom>
          <a:noFill/>
          <a:ln>
            <a:noFill/>
          </a:ln>
        </p:spPr>
      </p:pic>
      <p:pic>
        <p:nvPicPr>
          <p:cNvPr id="1444" name="Google Shape;1444;p116"/>
          <p:cNvPicPr preferRelativeResize="0"/>
          <p:nvPr/>
        </p:nvPicPr>
        <p:blipFill rotWithShape="1">
          <a:blip r:embed="rId6">
            <a:alphaModFix/>
          </a:blip>
          <a:srcRect b="0" l="0" r="0" t="0"/>
          <a:stretch/>
        </p:blipFill>
        <p:spPr>
          <a:xfrm>
            <a:off x="1462088" y="3124200"/>
            <a:ext cx="6767512" cy="1592263"/>
          </a:xfrm>
          <a:prstGeom prst="rect">
            <a:avLst/>
          </a:prstGeom>
          <a:noFill/>
          <a:ln>
            <a:noFill/>
          </a:ln>
        </p:spPr>
      </p:pic>
      <p:pic>
        <p:nvPicPr>
          <p:cNvPr id="1445" name="Google Shape;1445;p116"/>
          <p:cNvPicPr preferRelativeResize="0"/>
          <p:nvPr/>
        </p:nvPicPr>
        <p:blipFill rotWithShape="1">
          <a:blip r:embed="rId5">
            <a:alphaModFix/>
          </a:blip>
          <a:srcRect b="0" l="0" r="0" t="0"/>
          <a:stretch/>
        </p:blipFill>
        <p:spPr>
          <a:xfrm>
            <a:off x="1447800" y="4784725"/>
            <a:ext cx="6767513" cy="473075"/>
          </a:xfrm>
          <a:prstGeom prst="rect">
            <a:avLst/>
          </a:prstGeom>
          <a:noFill/>
          <a:ln>
            <a:noFill/>
          </a:ln>
        </p:spPr>
      </p:pic>
      <p:pic>
        <p:nvPicPr>
          <p:cNvPr id="1446" name="Google Shape;1446;p116"/>
          <p:cNvPicPr preferRelativeResize="0"/>
          <p:nvPr/>
        </p:nvPicPr>
        <p:blipFill rotWithShape="1">
          <a:blip r:embed="rId7">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2000"/>
                                        <p:tgtEl>
                                          <p:spTgt spid="1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2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2000"/>
                                        <p:tgtEl>
                                          <p:spTgt spid="1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2000"/>
                                        <p:tgtEl>
                                          <p:spTgt spid="1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17"/>
          <p:cNvSpPr txBox="1"/>
          <p:nvPr/>
        </p:nvSpPr>
        <p:spPr>
          <a:xfrm>
            <a:off x="3429000" y="6350"/>
            <a:ext cx="3109913" cy="120332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Efficiency</a:t>
            </a:r>
            <a:endParaRPr/>
          </a:p>
        </p:txBody>
      </p:sp>
      <p:sp>
        <p:nvSpPr>
          <p:cNvPr id="1455" name="Google Shape;1455;p117"/>
          <p:cNvSpPr/>
          <p:nvPr/>
        </p:nvSpPr>
        <p:spPr>
          <a:xfrm>
            <a:off x="381000" y="1293813"/>
            <a:ext cx="7924800" cy="4403725"/>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It can be argued that circuit-switched networks are not as efficient as the other two types of networks because resources are allocated during the entire duration of the connection.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These resources are unavailable to other connections. In a telephone network, people normally terminate the communication when they have finished their conversation.</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p:txBody>
      </p:sp>
      <p:pic>
        <p:nvPicPr>
          <p:cNvPr id="1456" name="Google Shape;1456;p117"/>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18"/>
          <p:cNvSpPr txBox="1"/>
          <p:nvPr/>
        </p:nvSpPr>
        <p:spPr>
          <a:xfrm>
            <a:off x="2127250" y="1219200"/>
            <a:ext cx="457200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Delay</a:t>
            </a:r>
            <a:endParaRPr/>
          </a:p>
        </p:txBody>
      </p:sp>
      <p:sp>
        <p:nvSpPr>
          <p:cNvPr id="1465" name="Google Shape;1465;p118"/>
          <p:cNvSpPr/>
          <p:nvPr/>
        </p:nvSpPr>
        <p:spPr>
          <a:xfrm>
            <a:off x="450850" y="2438400"/>
            <a:ext cx="7924800" cy="1373188"/>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During data transfer the data are not delayed at each switch; the resources are allocated for the duration of the connection.</a:t>
            </a:r>
            <a:endParaRPr/>
          </a:p>
        </p:txBody>
      </p:sp>
      <p:pic>
        <p:nvPicPr>
          <p:cNvPr id="1466" name="Google Shape;1466;p118"/>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9"/>
          <p:cNvSpPr/>
          <p:nvPr/>
        </p:nvSpPr>
        <p:spPr>
          <a:xfrm>
            <a:off x="1676400" y="5867400"/>
            <a:ext cx="6705600" cy="587375"/>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3200">
                <a:solidFill>
                  <a:srgbClr val="000000"/>
                </a:solidFill>
                <a:latin typeface="Calibri"/>
                <a:ea typeface="Calibri"/>
                <a:cs typeface="Calibri"/>
                <a:sym typeface="Calibri"/>
              </a:rPr>
              <a:t>Delay in a circuit-switched network</a:t>
            </a:r>
            <a:endParaRPr/>
          </a:p>
        </p:txBody>
      </p:sp>
      <p:pic>
        <p:nvPicPr>
          <p:cNvPr id="1475" name="Google Shape;1475;p119"/>
          <p:cNvPicPr preferRelativeResize="0"/>
          <p:nvPr/>
        </p:nvPicPr>
        <p:blipFill rotWithShape="1">
          <a:blip r:embed="rId3">
            <a:alphaModFix/>
          </a:blip>
          <a:srcRect b="0" l="0" r="0" t="0"/>
          <a:stretch/>
        </p:blipFill>
        <p:spPr>
          <a:xfrm>
            <a:off x="381000" y="914400"/>
            <a:ext cx="8420100" cy="4454525"/>
          </a:xfrm>
          <a:prstGeom prst="rect">
            <a:avLst/>
          </a:prstGeom>
          <a:noFill/>
          <a:ln>
            <a:noFill/>
          </a:ln>
        </p:spPr>
      </p:pic>
      <p:pic>
        <p:nvPicPr>
          <p:cNvPr id="1476" name="Google Shape;1476;p119"/>
          <p:cNvPicPr preferRelativeResize="0"/>
          <p:nvPr/>
        </p:nvPicPr>
        <p:blipFill rotWithShape="1">
          <a:blip r:embed="rId4">
            <a:alphaModFix/>
          </a:blip>
          <a:srcRect b="0" l="0" r="0" t="0"/>
          <a:stretch/>
        </p:blipFill>
        <p:spPr>
          <a:xfrm>
            <a:off x="1385888" y="2209800"/>
            <a:ext cx="6767512" cy="466725"/>
          </a:xfrm>
          <a:prstGeom prst="rect">
            <a:avLst/>
          </a:prstGeom>
          <a:noFill/>
          <a:ln>
            <a:noFill/>
          </a:ln>
        </p:spPr>
      </p:pic>
      <p:pic>
        <p:nvPicPr>
          <p:cNvPr id="1477" name="Google Shape;1477;p119"/>
          <p:cNvPicPr preferRelativeResize="0"/>
          <p:nvPr/>
        </p:nvPicPr>
        <p:blipFill rotWithShape="1">
          <a:blip r:embed="rId5">
            <a:alphaModFix/>
          </a:blip>
          <a:srcRect b="0" l="0" r="0" t="0"/>
          <a:stretch/>
        </p:blipFill>
        <p:spPr>
          <a:xfrm>
            <a:off x="1385888" y="2667000"/>
            <a:ext cx="6767512" cy="473075"/>
          </a:xfrm>
          <a:prstGeom prst="rect">
            <a:avLst/>
          </a:prstGeom>
          <a:noFill/>
          <a:ln>
            <a:noFill/>
          </a:ln>
        </p:spPr>
      </p:pic>
      <p:pic>
        <p:nvPicPr>
          <p:cNvPr id="1478" name="Google Shape;1478;p119"/>
          <p:cNvPicPr preferRelativeResize="0"/>
          <p:nvPr/>
        </p:nvPicPr>
        <p:blipFill rotWithShape="1">
          <a:blip r:embed="rId6">
            <a:alphaModFix/>
          </a:blip>
          <a:srcRect b="0" l="0" r="0" t="0"/>
          <a:stretch/>
        </p:blipFill>
        <p:spPr>
          <a:xfrm>
            <a:off x="1462088" y="3124200"/>
            <a:ext cx="6767512" cy="1592263"/>
          </a:xfrm>
          <a:prstGeom prst="rect">
            <a:avLst/>
          </a:prstGeom>
          <a:noFill/>
          <a:ln>
            <a:noFill/>
          </a:ln>
        </p:spPr>
      </p:pic>
      <p:pic>
        <p:nvPicPr>
          <p:cNvPr id="1479" name="Google Shape;1479;p119"/>
          <p:cNvPicPr preferRelativeResize="0"/>
          <p:nvPr/>
        </p:nvPicPr>
        <p:blipFill rotWithShape="1">
          <a:blip r:embed="rId5">
            <a:alphaModFix/>
          </a:blip>
          <a:srcRect b="0" l="0" r="0" t="0"/>
          <a:stretch/>
        </p:blipFill>
        <p:spPr>
          <a:xfrm>
            <a:off x="1447800" y="4784725"/>
            <a:ext cx="6767513" cy="473075"/>
          </a:xfrm>
          <a:prstGeom prst="rect">
            <a:avLst/>
          </a:prstGeom>
          <a:noFill/>
          <a:ln>
            <a:noFill/>
          </a:ln>
        </p:spPr>
      </p:pic>
      <p:pic>
        <p:nvPicPr>
          <p:cNvPr id="1480" name="Google Shape;1480;p119"/>
          <p:cNvPicPr preferRelativeResize="0"/>
          <p:nvPr/>
        </p:nvPicPr>
        <p:blipFill rotWithShape="1">
          <a:blip r:embed="rId7">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2000"/>
                                        <p:tgtEl>
                                          <p:spTgt spid="1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2000"/>
                                        <p:tgtEl>
                                          <p:spTgt spid="1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2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2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20"/>
          <p:cNvSpPr txBox="1"/>
          <p:nvPr/>
        </p:nvSpPr>
        <p:spPr>
          <a:xfrm>
            <a:off x="1600200" y="406400"/>
            <a:ext cx="7239000" cy="863600"/>
          </a:xfrm>
          <a:prstGeom prst="rect">
            <a:avLst/>
          </a:prstGeom>
          <a:noFill/>
          <a:ln>
            <a:noFill/>
          </a:ln>
        </p:spPr>
        <p:txBody>
          <a:bodyPr anchorCtr="0" anchor="t" bIns="46800" lIns="90000" spcFirstLastPara="1" rIns="90000" wrap="square" tIns="46800">
            <a:spAutoFit/>
          </a:bodyPr>
          <a:lstStyle/>
          <a:p>
            <a:pPr indent="0" lvl="2" marL="0" marR="0" rtl="0" algn="l">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     </a:t>
            </a:r>
            <a:r>
              <a:rPr b="0" i="0" lang="en-US" sz="3200" u="none" cap="none" strike="noStrike">
                <a:solidFill>
                  <a:srgbClr val="FF0000"/>
                </a:solidFill>
                <a:latin typeface="Calibri"/>
                <a:ea typeface="Calibri"/>
                <a:cs typeface="Calibri"/>
                <a:sym typeface="Calibri"/>
              </a:rPr>
              <a:t>3   PACKET SWITCHING</a:t>
            </a:r>
            <a:endParaRPr/>
          </a:p>
          <a:p>
            <a:pPr indent="0" lvl="2" marL="0" marR="0" rtl="0" algn="l">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489" name="Google Shape;1489;p120"/>
          <p:cNvSpPr txBox="1"/>
          <p:nvPr/>
        </p:nvSpPr>
        <p:spPr>
          <a:xfrm>
            <a:off x="8229600" y="6400800"/>
            <a:ext cx="184150" cy="3667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120"/>
          <p:cNvSpPr/>
          <p:nvPr/>
        </p:nvSpPr>
        <p:spPr>
          <a:xfrm>
            <a:off x="381000" y="990600"/>
            <a:ext cx="8229600" cy="4249738"/>
          </a:xfrm>
          <a:prstGeom prst="rect">
            <a:avLst/>
          </a:prstGeom>
          <a:no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Calibri"/>
                <a:ea typeface="Calibri"/>
                <a:cs typeface="Calibri"/>
                <a:sym typeface="Calibri"/>
              </a:rPr>
              <a:t>A packet-switched network divides the data into packets of fixed or variable size. </a:t>
            </a:r>
            <a:endParaRPr/>
          </a:p>
          <a:p>
            <a:pPr indent="0" lvl="0" marL="0" marR="0" rtl="0" algn="just">
              <a:spcBef>
                <a:spcPts val="0"/>
              </a:spcBef>
              <a:spcAft>
                <a:spcPts val="0"/>
              </a:spcAft>
              <a:buNone/>
            </a:pPr>
            <a:r>
              <a:t/>
            </a:r>
            <a:endParaRPr sz="2800">
              <a:solidFill>
                <a:srgbClr val="000000"/>
              </a:solidFill>
              <a:latin typeface="Calibri"/>
              <a:ea typeface="Calibri"/>
              <a:cs typeface="Calibri"/>
              <a:sym typeface="Calibri"/>
            </a:endParaRPr>
          </a:p>
          <a:p>
            <a:pPr indent="0" lvl="0" marL="0" marR="0" rtl="0" algn="just">
              <a:spcBef>
                <a:spcPts val="0"/>
              </a:spcBef>
              <a:spcAft>
                <a:spcPts val="0"/>
              </a:spcAft>
              <a:buNone/>
            </a:pPr>
            <a:r>
              <a:rPr lang="en-US" sz="2800">
                <a:solidFill>
                  <a:srgbClr val="000000"/>
                </a:solidFill>
                <a:latin typeface="Calibri"/>
                <a:ea typeface="Calibri"/>
                <a:cs typeface="Calibri"/>
                <a:sym typeface="Calibri"/>
              </a:rPr>
              <a:t>The size of the packet is determined by the network and the governing protocol.</a:t>
            </a:r>
            <a:endParaRPr/>
          </a:p>
          <a:p>
            <a:pPr indent="0" lvl="0" marL="0" marR="0" rtl="0" algn="just">
              <a:spcBef>
                <a:spcPts val="0"/>
              </a:spcBef>
              <a:spcAft>
                <a:spcPts val="0"/>
              </a:spcAft>
              <a:buNone/>
            </a:pPr>
            <a:r>
              <a:t/>
            </a:r>
            <a:endParaRPr sz="2800">
              <a:solidFill>
                <a:srgbClr val="000000"/>
              </a:solidFill>
              <a:latin typeface="Calibri"/>
              <a:ea typeface="Calibri"/>
              <a:cs typeface="Calibri"/>
              <a:sym typeface="Calibri"/>
            </a:endParaRPr>
          </a:p>
          <a:p>
            <a:pPr indent="0" lvl="0" marL="0" marR="0" rtl="0" algn="just">
              <a:spcBef>
                <a:spcPts val="0"/>
              </a:spcBef>
              <a:spcAft>
                <a:spcPts val="0"/>
              </a:spcAft>
              <a:buNone/>
            </a:pPr>
            <a:r>
              <a:rPr lang="en-US" sz="2800">
                <a:solidFill>
                  <a:srgbClr val="000000"/>
                </a:solidFill>
                <a:latin typeface="Calibri"/>
                <a:ea typeface="Calibri"/>
                <a:cs typeface="Calibri"/>
                <a:sym typeface="Calibri"/>
              </a:rPr>
              <a:t>Packet switched networks are classified as</a:t>
            </a:r>
            <a:endParaRPr/>
          </a:p>
          <a:p>
            <a:pPr indent="0" lvl="0" marL="0" marR="0" rtl="0" algn="just">
              <a:spcBef>
                <a:spcPts val="0"/>
              </a:spcBef>
              <a:spcAft>
                <a:spcPts val="0"/>
              </a:spcAft>
              <a:buClr>
                <a:srgbClr val="000000"/>
              </a:buClr>
              <a:buSzPts val="1260"/>
              <a:buFont typeface="Noto Sans Symbols"/>
              <a:buNone/>
            </a:pPr>
            <a:r>
              <a:rPr lang="en-US" sz="2800">
                <a:solidFill>
                  <a:srgbClr val="000000"/>
                </a:solidFill>
                <a:latin typeface="Calibri"/>
                <a:ea typeface="Calibri"/>
                <a:cs typeface="Calibri"/>
                <a:sym typeface="Calibri"/>
              </a:rPr>
              <a:t>a) Datagram Networks</a:t>
            </a:r>
            <a:endParaRPr/>
          </a:p>
          <a:p>
            <a:pPr indent="0" lvl="0" marL="0" marR="0" rtl="0" algn="just">
              <a:spcBef>
                <a:spcPts val="0"/>
              </a:spcBef>
              <a:spcAft>
                <a:spcPts val="0"/>
              </a:spcAft>
              <a:buClr>
                <a:srgbClr val="000000"/>
              </a:buClr>
              <a:buSzPts val="1260"/>
              <a:buFont typeface="Noto Sans Symbols"/>
              <a:buNone/>
            </a:pPr>
            <a:r>
              <a:rPr lang="en-US" sz="2800">
                <a:solidFill>
                  <a:srgbClr val="000000"/>
                </a:solidFill>
                <a:latin typeface="Calibri"/>
                <a:ea typeface="Calibri"/>
                <a:cs typeface="Calibri"/>
                <a:sym typeface="Calibri"/>
              </a:rPr>
              <a:t>b) Virtual circuit Networks</a:t>
            </a:r>
            <a:endParaRPr/>
          </a:p>
          <a:p>
            <a:pPr indent="0" lvl="0" marL="0" marR="0" rtl="0" algn="just">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id="1491" name="Google Shape;1491;p120"/>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grpSp>
        <p:nvGrpSpPr>
          <p:cNvPr id="1496" name="Google Shape;1496;p121"/>
          <p:cNvGrpSpPr/>
          <p:nvPr/>
        </p:nvGrpSpPr>
        <p:grpSpPr>
          <a:xfrm>
            <a:off x="2057400" y="762000"/>
            <a:ext cx="3644900" cy="2160588"/>
            <a:chOff x="2976" y="3120"/>
            <a:chExt cx="2160" cy="1104"/>
          </a:xfrm>
        </p:grpSpPr>
        <p:grpSp>
          <p:nvGrpSpPr>
            <p:cNvPr id="1497" name="Google Shape;1497;p121"/>
            <p:cNvGrpSpPr/>
            <p:nvPr/>
          </p:nvGrpSpPr>
          <p:grpSpPr>
            <a:xfrm>
              <a:off x="3120" y="3264"/>
              <a:ext cx="1872" cy="912"/>
              <a:chOff x="3120" y="3264"/>
              <a:chExt cx="1872" cy="912"/>
            </a:xfrm>
          </p:grpSpPr>
          <p:cxnSp>
            <p:nvCxnSpPr>
              <p:cNvPr id="1498" name="Google Shape;1498;p121"/>
              <p:cNvCxnSpPr/>
              <p:nvPr/>
            </p:nvCxnSpPr>
            <p:spPr>
              <a:xfrm rot="10800000">
                <a:off x="3312" y="3312"/>
                <a:ext cx="480" cy="0"/>
              </a:xfrm>
              <a:prstGeom prst="straightConnector1">
                <a:avLst/>
              </a:prstGeom>
              <a:noFill/>
              <a:ln cap="flat" cmpd="sng" w="28575">
                <a:solidFill>
                  <a:srgbClr val="66FF33"/>
                </a:solidFill>
                <a:prstDash val="solid"/>
                <a:round/>
                <a:headEnd len="med" w="med" type="none"/>
                <a:tailEnd len="med" w="med" type="none"/>
              </a:ln>
            </p:spPr>
          </p:cxnSp>
          <p:cxnSp>
            <p:nvCxnSpPr>
              <p:cNvPr id="1499" name="Google Shape;1499;p121"/>
              <p:cNvCxnSpPr/>
              <p:nvPr/>
            </p:nvCxnSpPr>
            <p:spPr>
              <a:xfrm flipH="1">
                <a:off x="3120" y="3696"/>
                <a:ext cx="672" cy="240"/>
              </a:xfrm>
              <a:prstGeom prst="straightConnector1">
                <a:avLst/>
              </a:prstGeom>
              <a:noFill/>
              <a:ln cap="flat" cmpd="sng" w="28575">
                <a:solidFill>
                  <a:srgbClr val="66FF33"/>
                </a:solidFill>
                <a:prstDash val="solid"/>
                <a:round/>
                <a:headEnd len="med" w="med" type="none"/>
                <a:tailEnd len="med" w="med" type="none"/>
              </a:ln>
            </p:spPr>
          </p:cxnSp>
          <p:cxnSp>
            <p:nvCxnSpPr>
              <p:cNvPr id="1500" name="Google Shape;1500;p121"/>
              <p:cNvCxnSpPr/>
              <p:nvPr/>
            </p:nvCxnSpPr>
            <p:spPr>
              <a:xfrm flipH="1">
                <a:off x="3504" y="3696"/>
                <a:ext cx="288" cy="480"/>
              </a:xfrm>
              <a:prstGeom prst="straightConnector1">
                <a:avLst/>
              </a:prstGeom>
              <a:noFill/>
              <a:ln cap="flat" cmpd="sng" w="28575">
                <a:solidFill>
                  <a:srgbClr val="66FF33"/>
                </a:solidFill>
                <a:prstDash val="solid"/>
                <a:round/>
                <a:headEnd len="med" w="med" type="none"/>
                <a:tailEnd len="med" w="med" type="none"/>
              </a:ln>
            </p:spPr>
          </p:cxnSp>
          <p:cxnSp>
            <p:nvCxnSpPr>
              <p:cNvPr id="1501" name="Google Shape;1501;p121"/>
              <p:cNvCxnSpPr/>
              <p:nvPr/>
            </p:nvCxnSpPr>
            <p:spPr>
              <a:xfrm rot="10800000">
                <a:off x="3840" y="3696"/>
                <a:ext cx="528" cy="0"/>
              </a:xfrm>
              <a:prstGeom prst="straightConnector1">
                <a:avLst/>
              </a:prstGeom>
              <a:noFill/>
              <a:ln cap="flat" cmpd="sng" w="28575">
                <a:solidFill>
                  <a:srgbClr val="66FF33"/>
                </a:solidFill>
                <a:prstDash val="solid"/>
                <a:round/>
                <a:headEnd len="med" w="med" type="none"/>
                <a:tailEnd len="med" w="med" type="none"/>
              </a:ln>
            </p:spPr>
          </p:cxnSp>
          <p:cxnSp>
            <p:nvCxnSpPr>
              <p:cNvPr id="1502" name="Google Shape;1502;p121"/>
              <p:cNvCxnSpPr/>
              <p:nvPr/>
            </p:nvCxnSpPr>
            <p:spPr>
              <a:xfrm rot="10800000">
                <a:off x="3840" y="3312"/>
                <a:ext cx="528" cy="0"/>
              </a:xfrm>
              <a:prstGeom prst="straightConnector1">
                <a:avLst/>
              </a:prstGeom>
              <a:noFill/>
              <a:ln cap="flat" cmpd="sng" w="28575">
                <a:solidFill>
                  <a:srgbClr val="66FF33"/>
                </a:solidFill>
                <a:prstDash val="solid"/>
                <a:round/>
                <a:headEnd len="med" w="med" type="none"/>
                <a:tailEnd len="med" w="med" type="none"/>
              </a:ln>
            </p:spPr>
          </p:cxnSp>
          <p:cxnSp>
            <p:nvCxnSpPr>
              <p:cNvPr id="1503" name="Google Shape;1503;p121"/>
              <p:cNvCxnSpPr/>
              <p:nvPr/>
            </p:nvCxnSpPr>
            <p:spPr>
              <a:xfrm rot="10800000">
                <a:off x="3840" y="3312"/>
                <a:ext cx="0" cy="384"/>
              </a:xfrm>
              <a:prstGeom prst="straightConnector1">
                <a:avLst/>
              </a:prstGeom>
              <a:noFill/>
              <a:ln cap="flat" cmpd="sng" w="28575">
                <a:solidFill>
                  <a:srgbClr val="66FF33"/>
                </a:solidFill>
                <a:prstDash val="solid"/>
                <a:round/>
                <a:headEnd len="med" w="med" type="none"/>
                <a:tailEnd len="med" w="med" type="none"/>
              </a:ln>
            </p:spPr>
          </p:cxnSp>
          <p:cxnSp>
            <p:nvCxnSpPr>
              <p:cNvPr id="1504" name="Google Shape;1504;p121"/>
              <p:cNvCxnSpPr/>
              <p:nvPr/>
            </p:nvCxnSpPr>
            <p:spPr>
              <a:xfrm rot="10800000">
                <a:off x="4368" y="3312"/>
                <a:ext cx="0" cy="384"/>
              </a:xfrm>
              <a:prstGeom prst="straightConnector1">
                <a:avLst/>
              </a:prstGeom>
              <a:noFill/>
              <a:ln cap="flat" cmpd="sng" w="28575">
                <a:solidFill>
                  <a:srgbClr val="66FF33"/>
                </a:solidFill>
                <a:prstDash val="solid"/>
                <a:round/>
                <a:headEnd len="med" w="med" type="none"/>
                <a:tailEnd len="med" w="med" type="none"/>
              </a:ln>
            </p:spPr>
          </p:cxnSp>
          <p:cxnSp>
            <p:nvCxnSpPr>
              <p:cNvPr id="1505" name="Google Shape;1505;p121"/>
              <p:cNvCxnSpPr/>
              <p:nvPr/>
            </p:nvCxnSpPr>
            <p:spPr>
              <a:xfrm rot="10800000">
                <a:off x="4416" y="3696"/>
                <a:ext cx="432" cy="48"/>
              </a:xfrm>
              <a:prstGeom prst="straightConnector1">
                <a:avLst/>
              </a:prstGeom>
              <a:noFill/>
              <a:ln cap="flat" cmpd="sng" w="28575">
                <a:solidFill>
                  <a:srgbClr val="66FF33"/>
                </a:solidFill>
                <a:prstDash val="solid"/>
                <a:round/>
                <a:headEnd len="med" w="med" type="none"/>
                <a:tailEnd len="med" w="med" type="none"/>
              </a:ln>
            </p:spPr>
          </p:cxnSp>
          <p:cxnSp>
            <p:nvCxnSpPr>
              <p:cNvPr id="1506" name="Google Shape;1506;p121"/>
              <p:cNvCxnSpPr/>
              <p:nvPr/>
            </p:nvCxnSpPr>
            <p:spPr>
              <a:xfrm flipH="1">
                <a:off x="4416" y="3264"/>
                <a:ext cx="576" cy="48"/>
              </a:xfrm>
              <a:prstGeom prst="straightConnector1">
                <a:avLst/>
              </a:prstGeom>
              <a:noFill/>
              <a:ln cap="flat" cmpd="sng" w="28575">
                <a:solidFill>
                  <a:srgbClr val="66FF33"/>
                </a:solidFill>
                <a:prstDash val="solid"/>
                <a:round/>
                <a:headEnd len="med" w="med" type="none"/>
                <a:tailEnd len="med" w="med" type="none"/>
              </a:ln>
            </p:spPr>
          </p:cxnSp>
        </p:grpSp>
        <p:sp>
          <p:nvSpPr>
            <p:cNvPr id="1507" name="Google Shape;1507;p121"/>
            <p:cNvSpPr/>
            <p:nvPr/>
          </p:nvSpPr>
          <p:spPr>
            <a:xfrm>
              <a:off x="4560" y="3888"/>
              <a:ext cx="479" cy="190"/>
            </a:xfrm>
            <a:prstGeom prst="wedgeRoundRectCallout">
              <a:avLst>
                <a:gd fmla="val -75681" name="adj1"/>
                <a:gd fmla="val -91579" name="adj2"/>
                <a:gd fmla="val 16667" name="adj3"/>
              </a:avLst>
            </a:prstGeom>
            <a:solidFill>
              <a:schemeClr val="hlink"/>
            </a:solidFill>
            <a:ln cap="flat" cmpd="sng" w="12700">
              <a:solidFill>
                <a:srgbClr val="66FF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2"/>
                  </a:solidFill>
                  <a:latin typeface="Calibri"/>
                  <a:ea typeface="Calibri"/>
                  <a:cs typeface="Calibri"/>
                  <a:sym typeface="Calibri"/>
                </a:rPr>
                <a:t>Router</a:t>
              </a:r>
              <a:endParaRPr/>
            </a:p>
          </p:txBody>
        </p:sp>
        <p:grpSp>
          <p:nvGrpSpPr>
            <p:cNvPr id="1508" name="Google Shape;1508;p121"/>
            <p:cNvGrpSpPr/>
            <p:nvPr/>
          </p:nvGrpSpPr>
          <p:grpSpPr>
            <a:xfrm>
              <a:off x="3648" y="3216"/>
              <a:ext cx="912" cy="575"/>
              <a:chOff x="3648" y="3216"/>
              <a:chExt cx="912" cy="575"/>
            </a:xfrm>
          </p:grpSpPr>
          <p:pic>
            <p:nvPicPr>
              <p:cNvPr descr="router" id="1509" name="Google Shape;1509;p121"/>
              <p:cNvPicPr preferRelativeResize="0"/>
              <p:nvPr/>
            </p:nvPicPr>
            <p:blipFill rotWithShape="1">
              <a:blip r:embed="rId3">
                <a:alphaModFix/>
              </a:blip>
              <a:srcRect b="0" l="0" r="0" t="0"/>
              <a:stretch/>
            </p:blipFill>
            <p:spPr>
              <a:xfrm>
                <a:off x="3648" y="3600"/>
                <a:ext cx="336" cy="191"/>
              </a:xfrm>
              <a:prstGeom prst="rect">
                <a:avLst/>
              </a:prstGeom>
              <a:noFill/>
              <a:ln>
                <a:noFill/>
              </a:ln>
            </p:spPr>
          </p:pic>
          <p:pic>
            <p:nvPicPr>
              <p:cNvPr descr="router" id="1510" name="Google Shape;1510;p121"/>
              <p:cNvPicPr preferRelativeResize="0"/>
              <p:nvPr/>
            </p:nvPicPr>
            <p:blipFill rotWithShape="1">
              <a:blip r:embed="rId4">
                <a:alphaModFix/>
              </a:blip>
              <a:srcRect b="0" l="0" r="0" t="0"/>
              <a:stretch/>
            </p:blipFill>
            <p:spPr>
              <a:xfrm>
                <a:off x="3648" y="3216"/>
                <a:ext cx="336" cy="191"/>
              </a:xfrm>
              <a:prstGeom prst="rect">
                <a:avLst/>
              </a:prstGeom>
              <a:noFill/>
              <a:ln>
                <a:noFill/>
              </a:ln>
            </p:spPr>
          </p:pic>
          <p:pic>
            <p:nvPicPr>
              <p:cNvPr descr="router" id="1511" name="Google Shape;1511;p121"/>
              <p:cNvPicPr preferRelativeResize="0"/>
              <p:nvPr/>
            </p:nvPicPr>
            <p:blipFill rotWithShape="1">
              <a:blip r:embed="rId5">
                <a:alphaModFix/>
              </a:blip>
              <a:srcRect b="0" l="0" r="0" t="0"/>
              <a:stretch/>
            </p:blipFill>
            <p:spPr>
              <a:xfrm>
                <a:off x="4224" y="3600"/>
                <a:ext cx="336" cy="191"/>
              </a:xfrm>
              <a:prstGeom prst="rect">
                <a:avLst/>
              </a:prstGeom>
              <a:noFill/>
              <a:ln>
                <a:noFill/>
              </a:ln>
            </p:spPr>
          </p:pic>
          <p:pic>
            <p:nvPicPr>
              <p:cNvPr descr="router" id="1512" name="Google Shape;1512;p121"/>
              <p:cNvPicPr preferRelativeResize="0"/>
              <p:nvPr/>
            </p:nvPicPr>
            <p:blipFill rotWithShape="1">
              <a:blip r:embed="rId6">
                <a:alphaModFix/>
              </a:blip>
              <a:srcRect b="0" l="0" r="0" t="0"/>
              <a:stretch/>
            </p:blipFill>
            <p:spPr>
              <a:xfrm>
                <a:off x="4224" y="3216"/>
                <a:ext cx="336" cy="191"/>
              </a:xfrm>
              <a:prstGeom prst="rect">
                <a:avLst/>
              </a:prstGeom>
              <a:noFill/>
              <a:ln>
                <a:noFill/>
              </a:ln>
            </p:spPr>
          </p:pic>
        </p:grpSp>
        <p:grpSp>
          <p:nvGrpSpPr>
            <p:cNvPr id="1513" name="Google Shape;1513;p121"/>
            <p:cNvGrpSpPr/>
            <p:nvPr/>
          </p:nvGrpSpPr>
          <p:grpSpPr>
            <a:xfrm>
              <a:off x="2976" y="3120"/>
              <a:ext cx="2160" cy="1104"/>
              <a:chOff x="2976" y="3120"/>
              <a:chExt cx="2160" cy="1104"/>
            </a:xfrm>
          </p:grpSpPr>
          <p:sp>
            <p:nvSpPr>
              <p:cNvPr id="1514" name="Google Shape;1514;p121"/>
              <p:cNvSpPr/>
              <p:nvPr/>
            </p:nvSpPr>
            <p:spPr>
              <a:xfrm>
                <a:off x="3168" y="3168"/>
                <a:ext cx="240" cy="192"/>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121"/>
              <p:cNvSpPr/>
              <p:nvPr/>
            </p:nvSpPr>
            <p:spPr>
              <a:xfrm>
                <a:off x="2976" y="3792"/>
                <a:ext cx="240" cy="192"/>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121"/>
              <p:cNvSpPr/>
              <p:nvPr/>
            </p:nvSpPr>
            <p:spPr>
              <a:xfrm>
                <a:off x="3360" y="4032"/>
                <a:ext cx="240" cy="192"/>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121"/>
              <p:cNvSpPr/>
              <p:nvPr/>
            </p:nvSpPr>
            <p:spPr>
              <a:xfrm>
                <a:off x="4752" y="3600"/>
                <a:ext cx="240" cy="192"/>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121"/>
              <p:cNvSpPr/>
              <p:nvPr/>
            </p:nvSpPr>
            <p:spPr>
              <a:xfrm>
                <a:off x="4896" y="3120"/>
                <a:ext cx="240" cy="192"/>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9" name="Google Shape;1519;p121"/>
            <p:cNvGrpSpPr/>
            <p:nvPr/>
          </p:nvGrpSpPr>
          <p:grpSpPr>
            <a:xfrm rot="-1150740">
              <a:off x="3312" y="3696"/>
              <a:ext cx="144" cy="96"/>
              <a:chOff x="2304" y="3840"/>
              <a:chExt cx="144" cy="96"/>
            </a:xfrm>
          </p:grpSpPr>
          <p:sp>
            <p:nvSpPr>
              <p:cNvPr id="1520" name="Google Shape;1520;p121"/>
              <p:cNvSpPr/>
              <p:nvPr/>
            </p:nvSpPr>
            <p:spPr>
              <a:xfrm>
                <a:off x="2304" y="3840"/>
                <a:ext cx="144" cy="96"/>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121"/>
              <p:cNvSpPr/>
              <p:nvPr/>
            </p:nvSpPr>
            <p:spPr>
              <a:xfrm>
                <a:off x="2304" y="3840"/>
                <a:ext cx="144" cy="96"/>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121"/>
              <p:cNvSpPr/>
              <p:nvPr/>
            </p:nvSpPr>
            <p:spPr>
              <a:xfrm flipH="1" rot="10800000">
                <a:off x="2304" y="3840"/>
                <a:ext cx="144" cy="48"/>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3" name="Google Shape;1523;p121"/>
            <p:cNvGrpSpPr/>
            <p:nvPr/>
          </p:nvGrpSpPr>
          <p:grpSpPr>
            <a:xfrm>
              <a:off x="3984" y="3552"/>
              <a:ext cx="144" cy="96"/>
              <a:chOff x="2304" y="3840"/>
              <a:chExt cx="144" cy="96"/>
            </a:xfrm>
          </p:grpSpPr>
          <p:sp>
            <p:nvSpPr>
              <p:cNvPr id="1524" name="Google Shape;1524;p121"/>
              <p:cNvSpPr/>
              <p:nvPr/>
            </p:nvSpPr>
            <p:spPr>
              <a:xfrm>
                <a:off x="2304" y="3840"/>
                <a:ext cx="144" cy="96"/>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121"/>
              <p:cNvSpPr/>
              <p:nvPr/>
            </p:nvSpPr>
            <p:spPr>
              <a:xfrm>
                <a:off x="2304" y="3840"/>
                <a:ext cx="144" cy="96"/>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121"/>
              <p:cNvSpPr/>
              <p:nvPr/>
            </p:nvSpPr>
            <p:spPr>
              <a:xfrm flipH="1" rot="10800000">
                <a:off x="2304" y="3840"/>
                <a:ext cx="144" cy="48"/>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7" name="Google Shape;1527;p121"/>
            <p:cNvGrpSpPr/>
            <p:nvPr/>
          </p:nvGrpSpPr>
          <p:grpSpPr>
            <a:xfrm>
              <a:off x="3456" y="3168"/>
              <a:ext cx="144" cy="96"/>
              <a:chOff x="2304" y="3840"/>
              <a:chExt cx="144" cy="96"/>
            </a:xfrm>
          </p:grpSpPr>
          <p:sp>
            <p:nvSpPr>
              <p:cNvPr id="1528" name="Google Shape;1528;p121"/>
              <p:cNvSpPr/>
              <p:nvPr/>
            </p:nvSpPr>
            <p:spPr>
              <a:xfrm>
                <a:off x="2304" y="3840"/>
                <a:ext cx="144" cy="9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121"/>
              <p:cNvSpPr/>
              <p:nvPr/>
            </p:nvSpPr>
            <p:spPr>
              <a:xfrm>
                <a:off x="2304" y="3840"/>
                <a:ext cx="144" cy="96"/>
              </a:xfrm>
              <a:prstGeom prst="triangle">
                <a:avLst>
                  <a:gd fmla="val 50000" name="adj"/>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121"/>
              <p:cNvSpPr/>
              <p:nvPr/>
            </p:nvSpPr>
            <p:spPr>
              <a:xfrm flipH="1" rot="10800000">
                <a:off x="2304" y="3840"/>
                <a:ext cx="144" cy="48"/>
              </a:xfrm>
              <a:prstGeom prst="triangle">
                <a:avLst>
                  <a:gd fmla="val 50000" name="adj"/>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31" name="Google Shape;1531;p121"/>
            <p:cNvGrpSpPr/>
            <p:nvPr/>
          </p:nvGrpSpPr>
          <p:grpSpPr>
            <a:xfrm rot="427501">
              <a:off x="4608" y="3600"/>
              <a:ext cx="144" cy="96"/>
              <a:chOff x="2304" y="3840"/>
              <a:chExt cx="144" cy="96"/>
            </a:xfrm>
          </p:grpSpPr>
          <p:sp>
            <p:nvSpPr>
              <p:cNvPr id="1532" name="Google Shape;1532;p121"/>
              <p:cNvSpPr/>
              <p:nvPr/>
            </p:nvSpPr>
            <p:spPr>
              <a:xfrm>
                <a:off x="2304" y="3840"/>
                <a:ext cx="144" cy="96"/>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121"/>
              <p:cNvSpPr/>
              <p:nvPr/>
            </p:nvSpPr>
            <p:spPr>
              <a:xfrm>
                <a:off x="2304" y="3840"/>
                <a:ext cx="144" cy="96"/>
              </a:xfrm>
              <a:prstGeom prst="triangle">
                <a:avLst>
                  <a:gd fmla="val 50000" name="adj"/>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121"/>
              <p:cNvSpPr/>
              <p:nvPr/>
            </p:nvSpPr>
            <p:spPr>
              <a:xfrm flipH="1" rot="10800000">
                <a:off x="2304" y="3840"/>
                <a:ext cx="144" cy="48"/>
              </a:xfrm>
              <a:prstGeom prst="triangle">
                <a:avLst>
                  <a:gd fmla="val 50000" name="adj"/>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35" name="Google Shape;1535;p121"/>
            <p:cNvGrpSpPr/>
            <p:nvPr/>
          </p:nvGrpSpPr>
          <p:grpSpPr>
            <a:xfrm rot="-213842">
              <a:off x="4656" y="3168"/>
              <a:ext cx="144" cy="96"/>
              <a:chOff x="2304" y="3840"/>
              <a:chExt cx="144" cy="96"/>
            </a:xfrm>
          </p:grpSpPr>
          <p:sp>
            <p:nvSpPr>
              <p:cNvPr id="1536" name="Google Shape;1536;p121"/>
              <p:cNvSpPr/>
              <p:nvPr/>
            </p:nvSpPr>
            <p:spPr>
              <a:xfrm>
                <a:off x="2304" y="3840"/>
                <a:ext cx="144" cy="96"/>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121"/>
              <p:cNvSpPr/>
              <p:nvPr/>
            </p:nvSpPr>
            <p:spPr>
              <a:xfrm>
                <a:off x="2304" y="3840"/>
                <a:ext cx="144" cy="96"/>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121"/>
              <p:cNvSpPr/>
              <p:nvPr/>
            </p:nvSpPr>
            <p:spPr>
              <a:xfrm flipH="1" rot="10800000">
                <a:off x="2304" y="3840"/>
                <a:ext cx="144" cy="48"/>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39" name="Google Shape;1539;p121"/>
            <p:cNvSpPr/>
            <p:nvPr/>
          </p:nvSpPr>
          <p:spPr>
            <a:xfrm>
              <a:off x="3744" y="3888"/>
              <a:ext cx="476" cy="190"/>
            </a:xfrm>
            <a:prstGeom prst="wedgeRoundRectCallout">
              <a:avLst>
                <a:gd fmla="val 20796" name="adj1"/>
                <a:gd fmla="val -177894" name="adj2"/>
                <a:gd fmla="val 16667" name="adj3"/>
              </a:avLst>
            </a:prstGeom>
            <a:solidFill>
              <a:schemeClr val="folHlink"/>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2"/>
                  </a:solidFill>
                  <a:latin typeface="Calibri"/>
                  <a:ea typeface="Calibri"/>
                  <a:cs typeface="Calibri"/>
                  <a:sym typeface="Calibri"/>
                </a:rPr>
                <a:t>Packet</a:t>
              </a:r>
              <a:endParaRPr/>
            </a:p>
          </p:txBody>
        </p:sp>
        <p:grpSp>
          <p:nvGrpSpPr>
            <p:cNvPr id="1540" name="Google Shape;1540;p121"/>
            <p:cNvGrpSpPr/>
            <p:nvPr/>
          </p:nvGrpSpPr>
          <p:grpSpPr>
            <a:xfrm>
              <a:off x="4061" y="3182"/>
              <a:ext cx="144" cy="96"/>
              <a:chOff x="2304" y="3840"/>
              <a:chExt cx="144" cy="96"/>
            </a:xfrm>
          </p:grpSpPr>
          <p:sp>
            <p:nvSpPr>
              <p:cNvPr id="1541" name="Google Shape;1541;p121"/>
              <p:cNvSpPr/>
              <p:nvPr/>
            </p:nvSpPr>
            <p:spPr>
              <a:xfrm>
                <a:off x="2304" y="3840"/>
                <a:ext cx="144" cy="96"/>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121"/>
              <p:cNvSpPr/>
              <p:nvPr/>
            </p:nvSpPr>
            <p:spPr>
              <a:xfrm>
                <a:off x="2304" y="3840"/>
                <a:ext cx="144" cy="96"/>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121"/>
              <p:cNvSpPr/>
              <p:nvPr/>
            </p:nvSpPr>
            <p:spPr>
              <a:xfrm flipH="1" rot="10800000">
                <a:off x="2304" y="3840"/>
                <a:ext cx="144" cy="48"/>
              </a:xfrm>
              <a:prstGeom prst="triangle">
                <a:avLst>
                  <a:gd fmla="val 50000" name="adj"/>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descr="c15f04" id="1544" name="Google Shape;1544;p121"/>
          <p:cNvPicPr preferRelativeResize="0"/>
          <p:nvPr/>
        </p:nvPicPr>
        <p:blipFill rotWithShape="1">
          <a:blip r:embed="rId7">
            <a:alphaModFix/>
          </a:blip>
          <a:srcRect b="0" l="0" r="0" t="0"/>
          <a:stretch/>
        </p:blipFill>
        <p:spPr>
          <a:xfrm>
            <a:off x="1676400" y="3578225"/>
            <a:ext cx="4876800" cy="2425700"/>
          </a:xfrm>
          <a:prstGeom prst="rect">
            <a:avLst/>
          </a:prstGeom>
          <a:noFill/>
          <a:ln>
            <a:noFill/>
          </a:ln>
        </p:spPr>
      </p:pic>
      <p:sp>
        <p:nvSpPr>
          <p:cNvPr id="1545" name="Google Shape;1545;p121"/>
          <p:cNvSpPr/>
          <p:nvPr/>
        </p:nvSpPr>
        <p:spPr>
          <a:xfrm>
            <a:off x="2200275" y="6075363"/>
            <a:ext cx="3478213" cy="584200"/>
          </a:xfrm>
          <a:prstGeom prst="rect">
            <a:avLst/>
          </a:prstGeom>
          <a:noFill/>
          <a:ln>
            <a:noFill/>
          </a:ln>
        </p:spPr>
        <p:txBody>
          <a:bodyPr anchorCtr="0" anchor="t" bIns="45700" lIns="91425" spcFirstLastPara="1" rIns="91425" wrap="square" tIns="45700">
            <a:noAutofit/>
          </a:bodyPr>
          <a:lstStyle/>
          <a:p>
            <a:pPr indent="0" lvl="2" marL="0" marR="0" rtl="0" algn="l">
              <a:spcBef>
                <a:spcPts val="0"/>
              </a:spcBef>
              <a:spcAft>
                <a:spcPts val="0"/>
              </a:spcAft>
              <a:buNone/>
            </a:pPr>
            <a:r>
              <a:rPr b="0" i="0" lang="en-US" sz="3200" u="none" cap="none" strike="noStrike">
                <a:solidFill>
                  <a:srgbClr val="FF0000"/>
                </a:solidFill>
                <a:latin typeface="Calibri"/>
                <a:ea typeface="Calibri"/>
                <a:cs typeface="Calibri"/>
                <a:sym typeface="Calibri"/>
              </a:rPr>
              <a:t>PACKET SWITCHING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22"/>
          <p:cNvSpPr txBox="1"/>
          <p:nvPr/>
        </p:nvSpPr>
        <p:spPr>
          <a:xfrm>
            <a:off x="1144588" y="0"/>
            <a:ext cx="5645150" cy="649288"/>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Datagram Networks</a:t>
            </a:r>
            <a:endParaRPr/>
          </a:p>
        </p:txBody>
      </p:sp>
      <p:sp>
        <p:nvSpPr>
          <p:cNvPr id="1554" name="Google Shape;1554;p122"/>
          <p:cNvSpPr/>
          <p:nvPr/>
        </p:nvSpPr>
        <p:spPr>
          <a:xfrm>
            <a:off x="381000" y="1293813"/>
            <a:ext cx="7924800" cy="4833937"/>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In a datagram network, each packet is treated independently of all others.</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In a datagram network, each packet is treated independently of all others.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 datagram network operates at the Network layer.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Even if a packet is part of a multipacket transmission, the network treats packets as though they existed alone. </a:t>
            </a:r>
            <a:endParaRPr/>
          </a:p>
        </p:txBody>
      </p:sp>
      <p:pic>
        <p:nvPicPr>
          <p:cNvPr id="1555" name="Google Shape;1555;p122"/>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23"/>
          <p:cNvSpPr txBox="1"/>
          <p:nvPr/>
        </p:nvSpPr>
        <p:spPr>
          <a:xfrm>
            <a:off x="2438400" y="71438"/>
            <a:ext cx="4144963" cy="649287"/>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3600">
                <a:solidFill>
                  <a:srgbClr val="FF0000"/>
                </a:solidFill>
                <a:latin typeface="Times New Roman"/>
                <a:ea typeface="Times New Roman"/>
                <a:cs typeface="Times New Roman"/>
                <a:sym typeface="Times New Roman"/>
              </a:rPr>
              <a:t>  Datagram Networks</a:t>
            </a:r>
            <a:endParaRPr/>
          </a:p>
        </p:txBody>
      </p:sp>
      <p:sp>
        <p:nvSpPr>
          <p:cNvPr id="1564" name="Google Shape;1564;p123"/>
          <p:cNvSpPr/>
          <p:nvPr/>
        </p:nvSpPr>
        <p:spPr>
          <a:xfrm>
            <a:off x="381000" y="1293813"/>
            <a:ext cx="7924800" cy="4403725"/>
          </a:xfrm>
          <a:prstGeom prst="rect">
            <a:avLst/>
          </a:prstGeom>
          <a:solidFill>
            <a:srgbClr val="FFFFFF"/>
          </a:solidFill>
          <a:ln>
            <a:noFill/>
          </a:ln>
        </p:spPr>
        <p:txBody>
          <a:bodyPr anchorCtr="0" anchor="t" bIns="46800" lIns="90000" spcFirstLastPara="1" rIns="90000" wrap="square" tIns="468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Even if a packet is part of a multipacket transmission, the network treats each packet as an independent message.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Each packet of one message can travel a different route towards their final destination.</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Packets using this approach are referred to as </a:t>
            </a:r>
            <a:r>
              <a:rPr lang="en-US" sz="2800" u="sng">
                <a:solidFill>
                  <a:srgbClr val="000000"/>
                </a:solidFill>
                <a:latin typeface="Times New Roman"/>
                <a:ea typeface="Times New Roman"/>
                <a:cs typeface="Times New Roman"/>
                <a:sym typeface="Times New Roman"/>
              </a:rPr>
              <a:t>datagrams</a:t>
            </a:r>
            <a:r>
              <a:rPr lang="en-US" sz="2800">
                <a:solidFill>
                  <a:srgbClr val="000000"/>
                </a:solidFill>
                <a:latin typeface="Times New Roman"/>
                <a:ea typeface="Times New Roman"/>
                <a:cs typeface="Times New Roman"/>
                <a:sym typeface="Times New Roman"/>
              </a:rPr>
              <a:t>.</a:t>
            </a:r>
            <a:endParaRPr/>
          </a:p>
        </p:txBody>
      </p:sp>
      <p:pic>
        <p:nvPicPr>
          <p:cNvPr id="1565" name="Google Shape;1565;p123"/>
          <p:cNvPicPr preferRelativeResize="0"/>
          <p:nvPr/>
        </p:nvPicPr>
        <p:blipFill rotWithShape="1">
          <a:blip r:embed="rId3">
            <a:alphaModFix/>
          </a:blip>
          <a:srcRect b="0" l="0" r="0" t="0"/>
          <a:stretch/>
        </p:blipFill>
        <p:spPr>
          <a:xfrm>
            <a:off x="7696200" y="152400"/>
            <a:ext cx="1219200" cy="504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24"/>
          <p:cNvSpPr/>
          <p:nvPr/>
        </p:nvSpPr>
        <p:spPr>
          <a:xfrm>
            <a:off x="1143000" y="4800600"/>
            <a:ext cx="8001000" cy="525463"/>
          </a:xfrm>
          <a:prstGeom prst="rect">
            <a:avLst/>
          </a:pr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Datagram network with four 3-level switches</a:t>
            </a:r>
            <a:endParaRPr/>
          </a:p>
        </p:txBody>
      </p:sp>
      <p:pic>
        <p:nvPicPr>
          <p:cNvPr id="1574" name="Google Shape;1574;p124"/>
          <p:cNvPicPr preferRelativeResize="0"/>
          <p:nvPr/>
        </p:nvPicPr>
        <p:blipFill rotWithShape="1">
          <a:blip r:embed="rId3">
            <a:alphaModFix/>
          </a:blip>
          <a:srcRect b="0" l="0" r="0" t="0"/>
          <a:stretch/>
        </p:blipFill>
        <p:spPr>
          <a:xfrm>
            <a:off x="381000" y="1371600"/>
            <a:ext cx="8008938" cy="3025775"/>
          </a:xfrm>
          <a:prstGeom prst="rect">
            <a:avLst/>
          </a:prstGeom>
          <a:noFill/>
          <a:ln>
            <a:noFill/>
          </a:ln>
        </p:spPr>
      </p:pic>
      <p:pic>
        <p:nvPicPr>
          <p:cNvPr id="1575" name="Google Shape;1575;p124"/>
          <p:cNvPicPr preferRelativeResize="0"/>
          <p:nvPr/>
        </p:nvPicPr>
        <p:blipFill rotWithShape="1">
          <a:blip r:embed="rId4">
            <a:alphaModFix/>
          </a:blip>
          <a:srcRect b="0" l="0" r="0" t="0"/>
          <a:stretch/>
        </p:blipFill>
        <p:spPr>
          <a:xfrm>
            <a:off x="860425" y="2554288"/>
            <a:ext cx="1501775" cy="265112"/>
          </a:xfrm>
          <a:prstGeom prst="rect">
            <a:avLst/>
          </a:prstGeom>
          <a:noFill/>
          <a:ln>
            <a:noFill/>
          </a:ln>
        </p:spPr>
      </p:pic>
      <p:pic>
        <p:nvPicPr>
          <p:cNvPr id="1576" name="Google Shape;1576;p124"/>
          <p:cNvPicPr preferRelativeResize="0"/>
          <p:nvPr/>
        </p:nvPicPr>
        <p:blipFill rotWithShape="1">
          <a:blip r:embed="rId5">
            <a:alphaModFix/>
          </a:blip>
          <a:srcRect b="0" l="0" r="0" t="0"/>
          <a:stretch/>
        </p:blipFill>
        <p:spPr>
          <a:xfrm>
            <a:off x="5024438" y="2436813"/>
            <a:ext cx="255587" cy="250825"/>
          </a:xfrm>
          <a:prstGeom prst="rect">
            <a:avLst/>
          </a:prstGeom>
          <a:noFill/>
          <a:ln>
            <a:noFill/>
          </a:ln>
        </p:spPr>
      </p:pic>
      <p:pic>
        <p:nvPicPr>
          <p:cNvPr id="1577" name="Google Shape;1577;p124"/>
          <p:cNvPicPr preferRelativeResize="0"/>
          <p:nvPr/>
        </p:nvPicPr>
        <p:blipFill rotWithShape="1">
          <a:blip r:embed="rId6">
            <a:alphaModFix/>
          </a:blip>
          <a:srcRect b="0" l="0" r="0" t="0"/>
          <a:stretch/>
        </p:blipFill>
        <p:spPr>
          <a:xfrm>
            <a:off x="3722688" y="2951163"/>
            <a:ext cx="255587" cy="255587"/>
          </a:xfrm>
          <a:prstGeom prst="rect">
            <a:avLst/>
          </a:prstGeom>
          <a:noFill/>
          <a:ln>
            <a:noFill/>
          </a:ln>
        </p:spPr>
      </p:pic>
      <p:pic>
        <p:nvPicPr>
          <p:cNvPr id="1578" name="Google Shape;1578;p124"/>
          <p:cNvPicPr preferRelativeResize="0"/>
          <p:nvPr/>
        </p:nvPicPr>
        <p:blipFill rotWithShape="1">
          <a:blip r:embed="rId7">
            <a:alphaModFix/>
          </a:blip>
          <a:srcRect b="0" l="0" r="0" t="0"/>
          <a:stretch/>
        </p:blipFill>
        <p:spPr>
          <a:xfrm>
            <a:off x="3471863" y="2443163"/>
            <a:ext cx="250825" cy="250825"/>
          </a:xfrm>
          <a:prstGeom prst="rect">
            <a:avLst/>
          </a:prstGeom>
          <a:noFill/>
          <a:ln>
            <a:noFill/>
          </a:ln>
        </p:spPr>
      </p:pic>
      <p:pic>
        <p:nvPicPr>
          <p:cNvPr id="1579" name="Google Shape;1579;p124"/>
          <p:cNvPicPr preferRelativeResize="0"/>
          <p:nvPr/>
        </p:nvPicPr>
        <p:blipFill rotWithShape="1">
          <a:blip r:embed="rId8">
            <a:alphaModFix/>
          </a:blip>
          <a:srcRect b="0" l="0" r="0" t="0"/>
          <a:stretch/>
        </p:blipFill>
        <p:spPr>
          <a:xfrm>
            <a:off x="2971800" y="3570288"/>
            <a:ext cx="255588" cy="249237"/>
          </a:xfrm>
          <a:prstGeom prst="rect">
            <a:avLst/>
          </a:prstGeom>
          <a:noFill/>
          <a:ln>
            <a:noFill/>
          </a:ln>
        </p:spPr>
      </p:pic>
      <p:pic>
        <p:nvPicPr>
          <p:cNvPr id="1580" name="Google Shape;1580;p124"/>
          <p:cNvPicPr preferRelativeResize="0"/>
          <p:nvPr/>
        </p:nvPicPr>
        <p:blipFill rotWithShape="1">
          <a:blip r:embed="rId5">
            <a:alphaModFix/>
          </a:blip>
          <a:srcRect b="0" l="0" r="0" t="0"/>
          <a:stretch/>
        </p:blipFill>
        <p:spPr>
          <a:xfrm>
            <a:off x="4619625" y="3081338"/>
            <a:ext cx="255588" cy="250825"/>
          </a:xfrm>
          <a:prstGeom prst="rect">
            <a:avLst/>
          </a:prstGeom>
          <a:noFill/>
          <a:ln>
            <a:noFill/>
          </a:ln>
        </p:spPr>
      </p:pic>
      <p:pic>
        <p:nvPicPr>
          <p:cNvPr id="1581" name="Google Shape;1581;p124"/>
          <p:cNvPicPr preferRelativeResize="0"/>
          <p:nvPr/>
        </p:nvPicPr>
        <p:blipFill rotWithShape="1">
          <a:blip r:embed="rId5">
            <a:alphaModFix/>
          </a:blip>
          <a:srcRect b="0" l="0" r="0" t="0"/>
          <a:stretch/>
        </p:blipFill>
        <p:spPr>
          <a:xfrm>
            <a:off x="5324475" y="3890963"/>
            <a:ext cx="255588" cy="250825"/>
          </a:xfrm>
          <a:prstGeom prst="rect">
            <a:avLst/>
          </a:prstGeom>
          <a:noFill/>
          <a:ln>
            <a:noFill/>
          </a:ln>
        </p:spPr>
      </p:pic>
      <p:pic>
        <p:nvPicPr>
          <p:cNvPr id="1582" name="Google Shape;1582;p124"/>
          <p:cNvPicPr preferRelativeResize="0"/>
          <p:nvPr/>
        </p:nvPicPr>
        <p:blipFill rotWithShape="1">
          <a:blip r:embed="rId9">
            <a:alphaModFix/>
          </a:blip>
          <a:srcRect b="0" l="0" r="0" t="0"/>
          <a:stretch/>
        </p:blipFill>
        <p:spPr>
          <a:xfrm>
            <a:off x="4276725" y="4229100"/>
            <a:ext cx="254000" cy="250825"/>
          </a:xfrm>
          <a:prstGeom prst="rect">
            <a:avLst/>
          </a:prstGeom>
          <a:noFill/>
          <a:ln>
            <a:noFill/>
          </a:ln>
        </p:spPr>
      </p:pic>
      <p:pic>
        <p:nvPicPr>
          <p:cNvPr id="1583" name="Google Shape;1583;p124"/>
          <p:cNvPicPr preferRelativeResize="0"/>
          <p:nvPr/>
        </p:nvPicPr>
        <p:blipFill rotWithShape="1">
          <a:blip r:embed="rId10">
            <a:alphaModFix/>
          </a:blip>
          <a:srcRect b="0" l="0" r="0" t="0"/>
          <a:stretch/>
        </p:blipFill>
        <p:spPr>
          <a:xfrm>
            <a:off x="6021388" y="3627438"/>
            <a:ext cx="249237" cy="250825"/>
          </a:xfrm>
          <a:prstGeom prst="rect">
            <a:avLst/>
          </a:prstGeom>
          <a:noFill/>
          <a:ln>
            <a:noFill/>
          </a:ln>
        </p:spPr>
      </p:pic>
      <p:pic>
        <p:nvPicPr>
          <p:cNvPr id="1584" name="Google Shape;1584;p124"/>
          <p:cNvPicPr preferRelativeResize="0"/>
          <p:nvPr/>
        </p:nvPicPr>
        <p:blipFill rotWithShape="1">
          <a:blip r:embed="rId11">
            <a:alphaModFix/>
          </a:blip>
          <a:srcRect b="0" l="0" r="0" t="0"/>
          <a:stretch/>
        </p:blipFill>
        <p:spPr>
          <a:xfrm>
            <a:off x="4846638" y="4090988"/>
            <a:ext cx="255587" cy="254000"/>
          </a:xfrm>
          <a:prstGeom prst="rect">
            <a:avLst/>
          </a:prstGeom>
          <a:noFill/>
          <a:ln>
            <a:noFill/>
          </a:ln>
        </p:spPr>
      </p:pic>
      <p:pic>
        <p:nvPicPr>
          <p:cNvPr id="1585" name="Google Shape;1585;p124"/>
          <p:cNvPicPr preferRelativeResize="0"/>
          <p:nvPr/>
        </p:nvPicPr>
        <p:blipFill rotWithShape="1">
          <a:blip r:embed="rId12">
            <a:alphaModFix/>
          </a:blip>
          <a:srcRect b="0" l="0" r="0" t="0"/>
          <a:stretch/>
        </p:blipFill>
        <p:spPr>
          <a:xfrm>
            <a:off x="6477000" y="4221163"/>
            <a:ext cx="1501775" cy="249237"/>
          </a:xfrm>
          <a:prstGeom prst="rect">
            <a:avLst/>
          </a:prstGeom>
          <a:noFill/>
          <a:ln>
            <a:noFill/>
          </a:ln>
        </p:spPr>
      </p:pic>
      <p:pic>
        <p:nvPicPr>
          <p:cNvPr id="1586" name="Google Shape;1586;p124"/>
          <p:cNvPicPr preferRelativeResize="0"/>
          <p:nvPr/>
        </p:nvPicPr>
        <p:blipFill rotWithShape="1">
          <a:blip r:embed="rId13">
            <a:alphaModFix/>
          </a:blip>
          <a:srcRect b="0" l="0" r="0" t="0"/>
          <a:stretch/>
        </p:blipFill>
        <p:spPr>
          <a:xfrm>
            <a:off x="7696200" y="152400"/>
            <a:ext cx="1219200" cy="5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2750"/>
                                        <p:tgtEl>
                                          <p:spTgt spid="1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3250"/>
                                        <p:tgtEl>
                                          <p:spTgt spid="1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pex">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